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8" r:id="rId3"/>
    <p:sldId id="257" r:id="rId4"/>
    <p:sldId id="259" r:id="rId5"/>
    <p:sldId id="260" r:id="rId6"/>
    <p:sldId id="261" r:id="rId7"/>
    <p:sldId id="262" r:id="rId8"/>
    <p:sldId id="263" r:id="rId9"/>
    <p:sldId id="302" r:id="rId10"/>
    <p:sldId id="299" r:id="rId11"/>
    <p:sldId id="300" r:id="rId12"/>
    <p:sldId id="301" r:id="rId13"/>
    <p:sldId id="264" r:id="rId14"/>
    <p:sldId id="271" r:id="rId15"/>
    <p:sldId id="276" r:id="rId16"/>
    <p:sldId id="282" r:id="rId17"/>
    <p:sldId id="277" r:id="rId18"/>
    <p:sldId id="278" r:id="rId19"/>
    <p:sldId id="283" r:id="rId20"/>
    <p:sldId id="279" r:id="rId21"/>
    <p:sldId id="286" r:id="rId22"/>
    <p:sldId id="289" r:id="rId23"/>
    <p:sldId id="285" r:id="rId24"/>
    <p:sldId id="287" r:id="rId25"/>
    <p:sldId id="288" r:id="rId26"/>
    <p:sldId id="267" r:id="rId27"/>
  </p:sldIdLst>
  <p:sldSz cx="12192000" cy="6858000"/>
  <p:notesSz cx="6858000" cy="9144000"/>
  <p:embeddedFontLst>
    <p:embeddedFont>
      <p:font typeface="黑体" panose="02010609060101010101" pitchFamily="49" charset="-122"/>
      <p:regular r:id="rId29"/>
    </p:embeddedFont>
    <p:embeddedFont>
      <p:font typeface="Calibri" panose="020F0502020204030204" pitchFamily="34" charset="0"/>
      <p:regular r:id="rId30"/>
      <p:bold r:id="rId31"/>
      <p:italic r:id="rId32"/>
      <p:boldItalic r:id="rId33"/>
    </p:embeddedFont>
    <p:embeddedFont>
      <p:font typeface="SNOWREN建刚体" panose="02010600030101010101" charset="-122"/>
      <p:regular r:id="rId34"/>
    </p:embeddedFont>
    <p:embeddedFont>
      <p:font typeface="微软雅黑" panose="020B0503020204020204" pitchFamily="34" charset="-122"/>
      <p:regular r:id="rId35"/>
      <p:bold r:id="rId36"/>
    </p:embeddedFont>
    <p:embeddedFont>
      <p:font typeface="微软雅黑 Light" panose="020B0502040204020203" pitchFamily="34" charset="-122"/>
      <p:regular r:id="rId37"/>
    </p:embeddedFont>
    <p:embeddedFont>
      <p:font typeface="Calibri Light" panose="020F0302020204030204" pitchFamily="34" charset="0"/>
      <p:regular r:id="rId38"/>
      <p:italic r:id="rId3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5">
          <p15:clr>
            <a:srgbClr val="A4A3A4"/>
          </p15:clr>
        </p15:guide>
        <p15:guide id="2" pos="38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4242"/>
    <a:srgbClr val="414141"/>
    <a:srgbClr val="8FADAF"/>
    <a:srgbClr val="6BBECE"/>
    <a:srgbClr val="A2A83C"/>
    <a:srgbClr val="3C3A3F"/>
    <a:srgbClr val="A6A940"/>
    <a:srgbClr val="FFEBB6"/>
    <a:srgbClr val="F77128"/>
    <a:srgbClr val="4442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76" autoAdjust="0"/>
    <p:restoredTop sz="94660"/>
  </p:normalViewPr>
  <p:slideViewPr>
    <p:cSldViewPr snapToGrid="0" showGuides="1">
      <p:cViewPr varScale="1">
        <p:scale>
          <a:sx n="68" d="100"/>
          <a:sy n="68" d="100"/>
        </p:scale>
        <p:origin x="870" y="174"/>
      </p:cViewPr>
      <p:guideLst>
        <p:guide orient="horz" pos="2195"/>
        <p:guide pos="38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915250955446399"/>
          <c:y val="0.107682607293187"/>
          <c:w val="0.87064814814814795"/>
          <c:h val="0.87064814814814795"/>
        </c:manualLayout>
      </c:layout>
      <c:doughnutChart>
        <c:varyColors val="1"/>
        <c:ser>
          <c:idx val="0"/>
          <c:order val="0"/>
          <c:tx>
            <c:strRef>
              <c:f>Sheet1!$B$1</c:f>
              <c:strCache>
                <c:ptCount val="1"/>
                <c:pt idx="0">
                  <c:v>销售额</c:v>
                </c:pt>
              </c:strCache>
            </c:strRef>
          </c:tx>
          <c:spPr>
            <a:ln w="19050">
              <a:noFill/>
            </a:ln>
          </c:spPr>
          <c:dPt>
            <c:idx val="0"/>
            <c:bubble3D val="0"/>
            <c:spPr>
              <a:solidFill>
                <a:srgbClr val="F77128"/>
              </a:solidFill>
              <a:ln w="19050">
                <a:noFill/>
              </a:ln>
              <a:effectLst/>
            </c:spPr>
            <c:extLst>
              <c:ext xmlns:c16="http://schemas.microsoft.com/office/drawing/2014/chart" uri="{C3380CC4-5D6E-409C-BE32-E72D297353CC}">
                <c16:uniqueId val="{00000001-FBCF-4478-80E5-197606EDB670}"/>
              </c:ext>
            </c:extLst>
          </c:dPt>
          <c:dPt>
            <c:idx val="1"/>
            <c:bubble3D val="0"/>
            <c:spPr>
              <a:solidFill>
                <a:schemeClr val="tx1">
                  <a:lumMod val="65000"/>
                  <a:lumOff val="35000"/>
                </a:schemeClr>
              </a:solidFill>
              <a:ln w="19050">
                <a:noFill/>
              </a:ln>
              <a:effectLst/>
            </c:spPr>
            <c:extLst>
              <c:ext xmlns:c16="http://schemas.microsoft.com/office/drawing/2014/chart" uri="{C3380CC4-5D6E-409C-BE32-E72D297353CC}">
                <c16:uniqueId val="{00000003-FBCF-4478-80E5-197606EDB670}"/>
              </c:ext>
            </c:extLst>
          </c:dPt>
          <c:cat>
            <c:strRef>
              <c:f>Sheet1!$A$2:$A$3</c:f>
              <c:strCache>
                <c:ptCount val="2"/>
                <c:pt idx="0">
                  <c:v>第一季度</c:v>
                </c:pt>
                <c:pt idx="1">
                  <c:v>第二季度</c:v>
                </c:pt>
              </c:strCache>
            </c:strRef>
          </c:cat>
          <c:val>
            <c:numRef>
              <c:f>Sheet1!$B$2:$B$3</c:f>
              <c:numCache>
                <c:formatCode>General</c:formatCode>
                <c:ptCount val="2"/>
                <c:pt idx="0">
                  <c:v>65</c:v>
                </c:pt>
                <c:pt idx="1">
                  <c:v>35</c:v>
                </c:pt>
              </c:numCache>
            </c:numRef>
          </c:val>
          <c:extLst>
            <c:ext xmlns:c16="http://schemas.microsoft.com/office/drawing/2014/chart" uri="{C3380CC4-5D6E-409C-BE32-E72D297353CC}">
              <c16:uniqueId val="{00000004-FBCF-4478-80E5-197606EDB670}"/>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rgbClr val="6BBECE"/>
              </a:solidFill>
              <a:ln w="19050">
                <a:noFill/>
              </a:ln>
              <a:effectLst/>
            </c:spPr>
            <c:extLst>
              <c:ext xmlns:c16="http://schemas.microsoft.com/office/drawing/2014/chart" uri="{C3380CC4-5D6E-409C-BE32-E72D297353CC}">
                <c16:uniqueId val="{00000001-2F5C-4CED-AA40-4811743B425F}"/>
              </c:ext>
            </c:extLst>
          </c:dPt>
          <c:dPt>
            <c:idx val="1"/>
            <c:bubble3D val="0"/>
            <c:spPr>
              <a:solidFill>
                <a:schemeClr val="tx1">
                  <a:lumMod val="65000"/>
                  <a:lumOff val="35000"/>
                </a:schemeClr>
              </a:solidFill>
              <a:ln w="19050">
                <a:noFill/>
              </a:ln>
              <a:effectLst/>
            </c:spPr>
            <c:extLst>
              <c:ext xmlns:c16="http://schemas.microsoft.com/office/drawing/2014/chart" uri="{C3380CC4-5D6E-409C-BE32-E72D297353CC}">
                <c16:uniqueId val="{00000003-2F5C-4CED-AA40-4811743B425F}"/>
              </c:ext>
            </c:extLst>
          </c:dPt>
          <c:cat>
            <c:strRef>
              <c:f>Sheet1!$A$2:$A$3</c:f>
              <c:strCache>
                <c:ptCount val="2"/>
                <c:pt idx="0">
                  <c:v>第一季度</c:v>
                </c:pt>
                <c:pt idx="1">
                  <c:v>第二季度</c:v>
                </c:pt>
              </c:strCache>
            </c:strRef>
          </c:cat>
          <c:val>
            <c:numRef>
              <c:f>Sheet1!$B$2:$B$3</c:f>
              <c:numCache>
                <c:formatCode>General</c:formatCode>
                <c:ptCount val="2"/>
                <c:pt idx="0">
                  <c:v>78</c:v>
                </c:pt>
                <c:pt idx="1">
                  <c:v>22</c:v>
                </c:pt>
              </c:numCache>
            </c:numRef>
          </c:val>
          <c:extLst>
            <c:ext xmlns:c16="http://schemas.microsoft.com/office/drawing/2014/chart" uri="{C3380CC4-5D6E-409C-BE32-E72D297353CC}">
              <c16:uniqueId val="{00000004-2F5C-4CED-AA40-4811743B425F}"/>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rgbClr val="A6A940"/>
              </a:solidFill>
              <a:ln w="19050">
                <a:noFill/>
              </a:ln>
              <a:effectLst/>
            </c:spPr>
            <c:extLst>
              <c:ext xmlns:c16="http://schemas.microsoft.com/office/drawing/2014/chart" uri="{C3380CC4-5D6E-409C-BE32-E72D297353CC}">
                <c16:uniqueId val="{00000001-F6C4-434C-920B-5DE8155F2FC4}"/>
              </c:ext>
            </c:extLst>
          </c:dPt>
          <c:dPt>
            <c:idx val="1"/>
            <c:bubble3D val="0"/>
            <c:spPr>
              <a:solidFill>
                <a:schemeClr val="tx1">
                  <a:lumMod val="65000"/>
                  <a:lumOff val="35000"/>
                </a:schemeClr>
              </a:solidFill>
              <a:ln w="19050">
                <a:noFill/>
              </a:ln>
              <a:effectLst/>
            </c:spPr>
            <c:extLst>
              <c:ext xmlns:c16="http://schemas.microsoft.com/office/drawing/2014/chart" uri="{C3380CC4-5D6E-409C-BE32-E72D297353CC}">
                <c16:uniqueId val="{00000003-F6C4-434C-920B-5DE8155F2FC4}"/>
              </c:ext>
            </c:extLst>
          </c:dPt>
          <c:cat>
            <c:strRef>
              <c:f>Sheet1!$A$2:$A$3</c:f>
              <c:strCache>
                <c:ptCount val="2"/>
                <c:pt idx="0">
                  <c:v>第一季度</c:v>
                </c:pt>
                <c:pt idx="1">
                  <c:v>第二季度</c:v>
                </c:pt>
              </c:strCache>
            </c:strRef>
          </c:cat>
          <c:val>
            <c:numRef>
              <c:f>Sheet1!$B$2:$B$3</c:f>
              <c:numCache>
                <c:formatCode>General</c:formatCode>
                <c:ptCount val="2"/>
                <c:pt idx="0">
                  <c:v>98</c:v>
                </c:pt>
                <c:pt idx="1">
                  <c:v>2</c:v>
                </c:pt>
              </c:numCache>
            </c:numRef>
          </c:val>
          <c:extLst>
            <c:ext xmlns:c16="http://schemas.microsoft.com/office/drawing/2014/chart" uri="{C3380CC4-5D6E-409C-BE32-E72D297353CC}">
              <c16:uniqueId val="{00000004-F6C4-434C-920B-5DE8155F2FC4}"/>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915250955446399"/>
          <c:y val="0.107682607293187"/>
          <c:w val="0.87064814814814795"/>
          <c:h val="0.87064814814814795"/>
        </c:manualLayout>
      </c:layout>
      <c:doughnutChart>
        <c:varyColors val="1"/>
        <c:ser>
          <c:idx val="0"/>
          <c:order val="0"/>
          <c:tx>
            <c:strRef>
              <c:f>Sheet1!$B$1</c:f>
              <c:strCache>
                <c:ptCount val="1"/>
                <c:pt idx="0">
                  <c:v>销售额</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3F41-4FCF-A355-33C45097CB9E}"/>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3F41-4FCF-A355-33C45097CB9E}"/>
              </c:ext>
            </c:extLst>
          </c:dPt>
          <c:cat>
            <c:strRef>
              <c:f>Sheet1!$A$2:$A$3</c:f>
              <c:strCache>
                <c:ptCount val="2"/>
                <c:pt idx="0">
                  <c:v>第一季度</c:v>
                </c:pt>
                <c:pt idx="1">
                  <c:v>第二季度</c:v>
                </c:pt>
              </c:strCache>
            </c:strRef>
          </c:cat>
          <c:val>
            <c:numRef>
              <c:f>Sheet1!$B$2:$B$3</c:f>
              <c:numCache>
                <c:formatCode>General</c:formatCode>
                <c:ptCount val="2"/>
                <c:pt idx="0">
                  <c:v>65</c:v>
                </c:pt>
                <c:pt idx="1">
                  <c:v>35</c:v>
                </c:pt>
              </c:numCache>
            </c:numRef>
          </c:val>
          <c:extLst>
            <c:ext xmlns:c16="http://schemas.microsoft.com/office/drawing/2014/chart" uri="{C3380CC4-5D6E-409C-BE32-E72D297353CC}">
              <c16:uniqueId val="{00000004-3F41-4FCF-A355-33C45097CB9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C354-4975-B496-E3A75B3A4CD8}"/>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C354-4975-B496-E3A75B3A4CD8}"/>
              </c:ext>
            </c:extLst>
          </c:dPt>
          <c:cat>
            <c:strRef>
              <c:f>Sheet1!$A$2:$A$3</c:f>
              <c:strCache>
                <c:ptCount val="2"/>
                <c:pt idx="0">
                  <c:v>第一季度</c:v>
                </c:pt>
                <c:pt idx="1">
                  <c:v>第二季度</c:v>
                </c:pt>
              </c:strCache>
            </c:strRef>
          </c:cat>
          <c:val>
            <c:numRef>
              <c:f>Sheet1!$B$2:$B$3</c:f>
              <c:numCache>
                <c:formatCode>General</c:formatCode>
                <c:ptCount val="2"/>
                <c:pt idx="0">
                  <c:v>98</c:v>
                </c:pt>
                <c:pt idx="1">
                  <c:v>2</c:v>
                </c:pt>
              </c:numCache>
            </c:numRef>
          </c:val>
          <c:extLst>
            <c:ext xmlns:c16="http://schemas.microsoft.com/office/drawing/2014/chart" uri="{C3380CC4-5D6E-409C-BE32-E72D297353CC}">
              <c16:uniqueId val="{00000004-C354-4975-B496-E3A75B3A4C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284083-D93A-4F73-8B93-2C81EDE60A74}" type="datetimeFigureOut">
              <a:rPr lang="zh-CN" altLang="en-US" smtClean="0"/>
              <a:t>2019/7/14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2E88F-DE1B-458F-9EC7-FA6EF991B3B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latin typeface="宋体" panose="02010600030101010101" pitchFamily="2" charset="-122"/>
                <a:ea typeface="宋体" panose="02010600030101010101" pitchFamily="2" charset="-122"/>
                <a:sym typeface="+mn-ea"/>
              </a:rPr>
              <a:t>特性：运动灵活，转向时旋转半径的圆心在两驱动轮轴线上。</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F4DE7B7-3DC3-4534-A592-1A89305CCD35}" type="datetimeFigureOut">
              <a:rPr lang="zh-CN" altLang="en-US" smtClean="0"/>
              <a:t>2019/7/14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14F534-A27A-4424-BCBE-E128C4E5003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F4DE7B7-3DC3-4534-A592-1A89305CCD35}" type="datetimeFigureOut">
              <a:rPr lang="zh-CN" altLang="en-US" smtClean="0"/>
              <a:t>2019/7/14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14F534-A27A-4424-BCBE-E128C4E5003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F4DE7B7-3DC3-4534-A592-1A89305CCD35}" type="datetimeFigureOut">
              <a:rPr lang="zh-CN" altLang="en-US" smtClean="0"/>
              <a:t>2019/7/14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14F534-A27A-4424-BCBE-E128C4E50033}"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F4DE7B7-3DC3-4534-A592-1A89305CCD35}" type="datetimeFigureOut">
              <a:rPr lang="zh-CN" altLang="en-US" smtClean="0"/>
              <a:t>2019/7/14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14F534-A27A-4424-BCBE-E128C4E5003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F4DE7B7-3DC3-4534-A592-1A89305CCD35}" type="datetimeFigureOut">
              <a:rPr lang="zh-CN" altLang="en-US" smtClean="0"/>
              <a:t>2019/7/14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14F534-A27A-4424-BCBE-E128C4E50033}"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F4DE7B7-3DC3-4534-A592-1A89305CCD35}" type="datetimeFigureOut">
              <a:rPr lang="zh-CN" altLang="en-US" smtClean="0"/>
              <a:t>2019/7/14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14F534-A27A-4424-BCBE-E128C4E5003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F4DE7B7-3DC3-4534-A592-1A89305CCD35}" type="datetimeFigureOut">
              <a:rPr lang="zh-CN" altLang="en-US" smtClean="0"/>
              <a:t>2019/7/14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914F534-A27A-4424-BCBE-E128C4E5003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F4DE7B7-3DC3-4534-A592-1A89305CCD35}" type="datetimeFigureOut">
              <a:rPr lang="zh-CN" altLang="en-US" smtClean="0"/>
              <a:t>2019/7/14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914F534-A27A-4424-BCBE-E128C4E5003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F4DE7B7-3DC3-4534-A592-1A89305CCD35}" type="datetimeFigureOut">
              <a:rPr lang="zh-CN" altLang="en-US" smtClean="0"/>
              <a:t>2019/7/14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914F534-A27A-4424-BCBE-E128C4E5003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F4DE7B7-3DC3-4534-A592-1A89305CCD35}" type="datetimeFigureOut">
              <a:rPr lang="zh-CN" altLang="en-US" smtClean="0"/>
              <a:t>2019/7/14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14F534-A27A-4424-BCBE-E128C4E50033}"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F4DE7B7-3DC3-4534-A592-1A89305CCD35}" type="datetimeFigureOut">
              <a:rPr lang="zh-CN" altLang="en-US" smtClean="0"/>
              <a:t>2019/7/14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14F534-A27A-4424-BCBE-E128C4E5003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7C7C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4DE7B7-3DC3-4534-A592-1A89305CCD35}" type="datetimeFigureOut">
              <a:rPr lang="zh-CN" altLang="en-US" smtClean="0"/>
              <a:t>2019/7/14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14F534-A27A-4424-BCBE-E128C4E5003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29.GIF"/><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GIF"/><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7.xml"/><Relationship Id="rId4" Type="http://schemas.openxmlformats.org/officeDocument/2006/relationships/image" Target="../media/image46.GIF"/></Relationships>
</file>

<file path=ppt/slides/_rels/slide2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2DED5"/>
        </a:solidFill>
        <a:effectLst/>
      </p:bgPr>
    </p:bg>
    <p:spTree>
      <p:nvGrpSpPr>
        <p:cNvPr id="1" name=""/>
        <p:cNvGrpSpPr/>
        <p:nvPr/>
      </p:nvGrpSpPr>
      <p:grpSpPr>
        <a:xfrm>
          <a:off x="0" y="0"/>
          <a:ext cx="0" cy="0"/>
          <a:chOff x="0" y="0"/>
          <a:chExt cx="0" cy="0"/>
        </a:xfrm>
      </p:grpSpPr>
      <p:sp>
        <p:nvSpPr>
          <p:cNvPr id="8" name="任意多边形 7"/>
          <p:cNvSpPr/>
          <p:nvPr/>
        </p:nvSpPr>
        <p:spPr>
          <a:xfrm rot="16200000">
            <a:off x="3450336" y="-3450336"/>
            <a:ext cx="5291328" cy="12192000"/>
          </a:xfrm>
          <a:custGeom>
            <a:avLst/>
            <a:gdLst>
              <a:gd name="connsiteX0" fmla="*/ 3596640 w 3596640"/>
              <a:gd name="connsiteY0" fmla="*/ 0 h 7388352"/>
              <a:gd name="connsiteX1" fmla="*/ 3596640 w 3596640"/>
              <a:gd name="connsiteY1" fmla="*/ 7388352 h 7388352"/>
              <a:gd name="connsiteX2" fmla="*/ 0 w 3596640"/>
              <a:gd name="connsiteY2" fmla="*/ 7388352 h 7388352"/>
              <a:gd name="connsiteX3" fmla="*/ 1502820 w 3596640"/>
              <a:gd name="connsiteY3" fmla="*/ 0 h 7388352"/>
            </a:gdLst>
            <a:ahLst/>
            <a:cxnLst>
              <a:cxn ang="0">
                <a:pos x="connsiteX0" y="connsiteY0"/>
              </a:cxn>
              <a:cxn ang="0">
                <a:pos x="connsiteX1" y="connsiteY1"/>
              </a:cxn>
              <a:cxn ang="0">
                <a:pos x="connsiteX2" y="connsiteY2"/>
              </a:cxn>
              <a:cxn ang="0">
                <a:pos x="connsiteX3" y="connsiteY3"/>
              </a:cxn>
            </a:cxnLst>
            <a:rect l="l" t="t" r="r" b="b"/>
            <a:pathLst>
              <a:path w="3596640" h="7388352">
                <a:moveTo>
                  <a:pt x="3596640" y="0"/>
                </a:moveTo>
                <a:lnTo>
                  <a:pt x="3596640" y="7388352"/>
                </a:lnTo>
                <a:lnTo>
                  <a:pt x="0" y="7388352"/>
                </a:lnTo>
                <a:lnTo>
                  <a:pt x="1502820" y="0"/>
                </a:lnTo>
                <a:close/>
              </a:path>
            </a:pathLst>
          </a:cu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6200000">
            <a:off x="9821403" y="3459696"/>
            <a:ext cx="1878486" cy="1394215"/>
          </a:xfrm>
          <a:prstGeom prst="parallelogram">
            <a:avLst>
              <a:gd name="adj" fmla="val 17553"/>
            </a:avLst>
          </a:prstGeom>
          <a:solidFill>
            <a:srgbClr val="95AE5A"/>
          </a:solidFill>
          <a:ln>
            <a:noFill/>
          </a:ln>
          <a:effectLst>
            <a:outerShdw blurRad="381000" dist="2794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0525415" y="3960605"/>
            <a:ext cx="485775" cy="762000"/>
          </a:xfrm>
          <a:prstGeom prst="rect">
            <a:avLst/>
          </a:prstGeom>
        </p:spPr>
      </p:pic>
      <p:sp>
        <p:nvSpPr>
          <p:cNvPr id="15" name="平行四边形 14"/>
          <p:cNvSpPr/>
          <p:nvPr/>
        </p:nvSpPr>
        <p:spPr>
          <a:xfrm rot="16200000">
            <a:off x="8428948" y="3217572"/>
            <a:ext cx="1878486" cy="1394215"/>
          </a:xfrm>
          <a:prstGeom prst="parallelogram">
            <a:avLst>
              <a:gd name="adj" fmla="val 17553"/>
            </a:avLst>
          </a:prstGeom>
          <a:solidFill>
            <a:srgbClr val="6BBECE"/>
          </a:solidFill>
          <a:ln>
            <a:noFill/>
          </a:ln>
          <a:effectLst>
            <a:outerShdw blurRad="381000" dist="2794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8986089" y="3682548"/>
            <a:ext cx="704850" cy="762000"/>
          </a:xfrm>
          <a:prstGeom prst="rect">
            <a:avLst/>
          </a:prstGeom>
        </p:spPr>
      </p:pic>
      <p:sp>
        <p:nvSpPr>
          <p:cNvPr id="14" name="平行四边形 13"/>
          <p:cNvSpPr/>
          <p:nvPr/>
        </p:nvSpPr>
        <p:spPr>
          <a:xfrm rot="16200000">
            <a:off x="7035612" y="2975449"/>
            <a:ext cx="1878486" cy="1394215"/>
          </a:xfrm>
          <a:prstGeom prst="parallelogram">
            <a:avLst>
              <a:gd name="adj" fmla="val 17553"/>
            </a:avLst>
          </a:prstGeom>
          <a:solidFill>
            <a:srgbClr val="FFEBB6"/>
          </a:solidFill>
          <a:ln>
            <a:noFill/>
          </a:ln>
          <a:effectLst>
            <a:outerShdw blurRad="381000" dist="2794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7613015" y="3447453"/>
            <a:ext cx="762000" cy="762000"/>
          </a:xfrm>
          <a:prstGeom prst="rect">
            <a:avLst/>
          </a:prstGeom>
        </p:spPr>
      </p:pic>
      <p:sp>
        <p:nvSpPr>
          <p:cNvPr id="13" name="平行四边形 12"/>
          <p:cNvSpPr/>
          <p:nvPr/>
        </p:nvSpPr>
        <p:spPr>
          <a:xfrm rot="16200000">
            <a:off x="5642277" y="2728385"/>
            <a:ext cx="1878486" cy="1394215"/>
          </a:xfrm>
          <a:prstGeom prst="parallelogram">
            <a:avLst>
              <a:gd name="adj" fmla="val 17553"/>
            </a:avLst>
          </a:prstGeom>
          <a:solidFill>
            <a:srgbClr val="F77128">
              <a:alpha val="80000"/>
            </a:srgbClr>
          </a:solidFill>
          <a:ln>
            <a:noFill/>
          </a:ln>
          <a:effectLst>
            <a:outerShdw blurRad="381000" dist="2794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6149120" y="3152679"/>
            <a:ext cx="762000" cy="762000"/>
          </a:xfrm>
          <a:prstGeom prst="rect">
            <a:avLst/>
          </a:prstGeom>
        </p:spPr>
      </p:pic>
      <p:sp>
        <p:nvSpPr>
          <p:cNvPr id="10" name="椭圆 9"/>
          <p:cNvSpPr/>
          <p:nvPr/>
        </p:nvSpPr>
        <p:spPr>
          <a:xfrm rot="593951">
            <a:off x="5367903" y="2257884"/>
            <a:ext cx="6800253" cy="804672"/>
          </a:xfrm>
          <a:prstGeom prst="ellipse">
            <a:avLst/>
          </a:prstGeom>
          <a:effectLst>
            <a:outerShdw blurRad="495300" dist="622300" dir="66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625972">
            <a:off x="5169986" y="1290560"/>
            <a:ext cx="7252183" cy="1938528"/>
          </a:xfrm>
          <a:custGeom>
            <a:avLst/>
            <a:gdLst>
              <a:gd name="connsiteX0" fmla="*/ 0 w 7252183"/>
              <a:gd name="connsiteY0" fmla="*/ 0 h 1938528"/>
              <a:gd name="connsiteX1" fmla="*/ 6895247 w 7252183"/>
              <a:gd name="connsiteY1" fmla="*/ 0 h 1938528"/>
              <a:gd name="connsiteX2" fmla="*/ 7252183 w 7252183"/>
              <a:gd name="connsiteY2" fmla="*/ 1938528 h 1938528"/>
              <a:gd name="connsiteX3" fmla="*/ 0 w 7252183"/>
              <a:gd name="connsiteY3" fmla="*/ 1938528 h 1938528"/>
            </a:gdLst>
            <a:ahLst/>
            <a:cxnLst>
              <a:cxn ang="0">
                <a:pos x="connsiteX0" y="connsiteY0"/>
              </a:cxn>
              <a:cxn ang="0">
                <a:pos x="connsiteX1" y="connsiteY1"/>
              </a:cxn>
              <a:cxn ang="0">
                <a:pos x="connsiteX2" y="connsiteY2"/>
              </a:cxn>
              <a:cxn ang="0">
                <a:pos x="connsiteX3" y="connsiteY3"/>
              </a:cxn>
            </a:cxnLst>
            <a:rect l="l" t="t" r="r" b="b"/>
            <a:pathLst>
              <a:path w="7252183" h="1938528">
                <a:moveTo>
                  <a:pt x="0" y="0"/>
                </a:moveTo>
                <a:lnTo>
                  <a:pt x="6895247" y="0"/>
                </a:lnTo>
                <a:lnTo>
                  <a:pt x="7252183" y="1938528"/>
                </a:lnTo>
                <a:lnTo>
                  <a:pt x="0" y="1938528"/>
                </a:lnTo>
                <a:close/>
              </a:path>
            </a:pathLst>
          </a:cu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645160" y="114300"/>
            <a:ext cx="6766560" cy="2861310"/>
          </a:xfrm>
          <a:prstGeom prst="rect">
            <a:avLst/>
          </a:prstGeom>
          <a:noFill/>
        </p:spPr>
        <p:txBody>
          <a:bodyPr wrap="square" rtlCol="0">
            <a:spAutoFit/>
            <a:scene3d>
              <a:camera prst="orthographicFront">
                <a:rot lat="2400000" lon="0" rev="21000000"/>
              </a:camera>
              <a:lightRig rig="threePt" dir="t"/>
            </a:scene3d>
          </a:bodyPr>
          <a:lstStyle/>
          <a:p>
            <a:r>
              <a:rPr lang="zh-CN" altLang="en-US" sz="9000" dirty="0">
                <a:solidFill>
                  <a:schemeClr val="bg2">
                    <a:lumMod val="75000"/>
                  </a:schemeClr>
                </a:solidFill>
                <a:latin typeface="微软雅黑" panose="020B0503020204020204" pitchFamily="34" charset="-122"/>
                <a:ea typeface="微软雅黑" panose="020B0503020204020204" pitchFamily="34" charset="-122"/>
              </a:rPr>
              <a:t>预备队第一课之机械篇</a:t>
            </a:r>
          </a:p>
        </p:txBody>
      </p:sp>
      <p:sp>
        <p:nvSpPr>
          <p:cNvPr id="30" name="任意多边形 29"/>
          <p:cNvSpPr/>
          <p:nvPr/>
        </p:nvSpPr>
        <p:spPr>
          <a:xfrm>
            <a:off x="431790" y="4063548"/>
            <a:ext cx="2265696" cy="2333298"/>
          </a:xfrm>
          <a:custGeom>
            <a:avLst/>
            <a:gdLst>
              <a:gd name="connsiteX0" fmla="*/ 1099047 w 2265696"/>
              <a:gd name="connsiteY0" fmla="*/ 0 h 2333298"/>
              <a:gd name="connsiteX1" fmla="*/ 2265696 w 2265696"/>
              <a:gd name="connsiteY1" fmla="*/ 1166649 h 2333298"/>
              <a:gd name="connsiteX2" fmla="*/ 1099047 w 2265696"/>
              <a:gd name="connsiteY2" fmla="*/ 2333298 h 2333298"/>
              <a:gd name="connsiteX3" fmla="*/ 24079 w 2265696"/>
              <a:gd name="connsiteY3" fmla="*/ 1620762 h 2333298"/>
              <a:gd name="connsiteX4" fmla="*/ 0 w 2265696"/>
              <a:gd name="connsiteY4" fmla="*/ 1554973 h 2333298"/>
              <a:gd name="connsiteX5" fmla="*/ 111770 w 2265696"/>
              <a:gd name="connsiteY5" fmla="*/ 1515481 h 2333298"/>
              <a:gd name="connsiteX6" fmla="*/ 133400 w 2265696"/>
              <a:gd name="connsiteY6" fmla="*/ 1574579 h 2333298"/>
              <a:gd name="connsiteX7" fmla="*/ 1099046 w 2265696"/>
              <a:gd name="connsiteY7" fmla="*/ 2214652 h 2333298"/>
              <a:gd name="connsiteX8" fmla="*/ 2147050 w 2265696"/>
              <a:gd name="connsiteY8" fmla="*/ 1166648 h 2333298"/>
              <a:gd name="connsiteX9" fmla="*/ 1099046 w 2265696"/>
              <a:gd name="connsiteY9" fmla="*/ 118645 h 2333298"/>
              <a:gd name="connsiteX10" fmla="*/ 787402 w 2265696"/>
              <a:gd name="connsiteY10" fmla="*/ 165761 h 2333298"/>
              <a:gd name="connsiteX11" fmla="*/ 696969 w 2265696"/>
              <a:gd name="connsiteY11" fmla="*/ 198860 h 2333298"/>
              <a:gd name="connsiteX12" fmla="*/ 651450 w 2265696"/>
              <a:gd name="connsiteY12" fmla="*/ 89297 h 2333298"/>
              <a:gd name="connsiteX13" fmla="*/ 752121 w 2265696"/>
              <a:gd name="connsiteY13" fmla="*/ 52450 h 2333298"/>
              <a:gd name="connsiteX14" fmla="*/ 1099047 w 2265696"/>
              <a:gd name="connsiteY14" fmla="*/ 0 h 233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5696" h="2333298">
                <a:moveTo>
                  <a:pt x="1099047" y="0"/>
                </a:moveTo>
                <a:cubicBezTo>
                  <a:pt x="1743370" y="0"/>
                  <a:pt x="2265696" y="522327"/>
                  <a:pt x="2265696" y="1166649"/>
                </a:cubicBezTo>
                <a:cubicBezTo>
                  <a:pt x="2265696" y="1810972"/>
                  <a:pt x="1743370" y="2333298"/>
                  <a:pt x="1099047" y="2333298"/>
                </a:cubicBezTo>
                <a:cubicBezTo>
                  <a:pt x="615805" y="2333298"/>
                  <a:pt x="201186" y="2039490"/>
                  <a:pt x="24079" y="1620762"/>
                </a:cubicBezTo>
                <a:lnTo>
                  <a:pt x="0" y="1554973"/>
                </a:lnTo>
                <a:lnTo>
                  <a:pt x="111770" y="1515481"/>
                </a:lnTo>
                <a:lnTo>
                  <a:pt x="133400" y="1574579"/>
                </a:lnTo>
                <a:cubicBezTo>
                  <a:pt x="292495" y="1950723"/>
                  <a:pt x="664949" y="2214652"/>
                  <a:pt x="1099046" y="2214652"/>
                </a:cubicBezTo>
                <a:cubicBezTo>
                  <a:pt x="1677843" y="2214652"/>
                  <a:pt x="2147050" y="1745445"/>
                  <a:pt x="2147050" y="1166648"/>
                </a:cubicBezTo>
                <a:cubicBezTo>
                  <a:pt x="2147050" y="587852"/>
                  <a:pt x="1677843" y="118645"/>
                  <a:pt x="1099046" y="118645"/>
                </a:cubicBezTo>
                <a:cubicBezTo>
                  <a:pt x="990522" y="118645"/>
                  <a:pt x="885850" y="135140"/>
                  <a:pt x="787402" y="165761"/>
                </a:cubicBezTo>
                <a:lnTo>
                  <a:pt x="696969" y="198860"/>
                </a:lnTo>
                <a:lnTo>
                  <a:pt x="651450" y="89297"/>
                </a:lnTo>
                <a:lnTo>
                  <a:pt x="752121" y="52450"/>
                </a:lnTo>
                <a:cubicBezTo>
                  <a:pt x="861715" y="18363"/>
                  <a:pt x="978237" y="0"/>
                  <a:pt x="1099047" y="0"/>
                </a:cubicBezTo>
                <a:close/>
              </a:path>
            </a:pathLst>
          </a:custGeom>
          <a:gradFill flip="none" rotWithShape="1">
            <a:gsLst>
              <a:gs pos="0">
                <a:srgbClr val="C7C7C7"/>
              </a:gs>
              <a:gs pos="100000">
                <a:srgbClr val="F77128"/>
              </a:gs>
            </a:gsLst>
            <a:lin ang="2700000" scaled="1"/>
            <a:tileRect/>
          </a:gradFill>
          <a:ln>
            <a:noFill/>
          </a:ln>
          <a:effectLst>
            <a:outerShdw blurRad="50800" dist="101600" dir="2700000" algn="tl" rotWithShape="0">
              <a:prstClr val="black">
                <a:alpha val="40000"/>
              </a:prstClr>
            </a:outerShdw>
            <a:reflection blurRad="36830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11" name="任意多边形 10"/>
          <p:cNvSpPr/>
          <p:nvPr/>
        </p:nvSpPr>
        <p:spPr>
          <a:xfrm>
            <a:off x="1497724" y="-1"/>
            <a:ext cx="993227" cy="2790497"/>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chemeClr val="accent1">
              <a:lumMod val="75000"/>
            </a:schemeClr>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Light" panose="020B0502040204020203" pitchFamily="34" charset="-122"/>
                <a:ea typeface="微软雅黑 Light" panose="020B0502040204020203" pitchFamily="34" charset="-122"/>
              </a:rPr>
              <a:t>ten</a:t>
            </a:r>
            <a:endParaRPr lang="zh-CN" altLang="en-US" sz="24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2951902" y="576000"/>
            <a:ext cx="4627880" cy="860425"/>
          </a:xfrm>
          <a:prstGeom prst="rect">
            <a:avLst/>
          </a:prstGeom>
          <a:noFill/>
        </p:spPr>
        <p:txBody>
          <a:bodyPr wrap="none" rtlCol="0">
            <a:spAutoFit/>
          </a:bodyPr>
          <a:lstStyle/>
          <a:p>
            <a:r>
              <a:rPr lang="zh-CN" sz="5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上层结构之驱动</a:t>
            </a:r>
          </a:p>
        </p:txBody>
      </p:sp>
      <p:sp>
        <p:nvSpPr>
          <p:cNvPr id="41" name="文本框 40"/>
          <p:cNvSpPr txBox="1"/>
          <p:nvPr/>
        </p:nvSpPr>
        <p:spPr>
          <a:xfrm>
            <a:off x="3241848" y="1951177"/>
            <a:ext cx="995680" cy="58356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电动</a:t>
            </a:r>
          </a:p>
        </p:txBody>
      </p:sp>
      <p:sp>
        <p:nvSpPr>
          <p:cNvPr id="2" name="文本框 1"/>
          <p:cNvSpPr txBox="1"/>
          <p:nvPr/>
        </p:nvSpPr>
        <p:spPr>
          <a:xfrm>
            <a:off x="320040" y="3315970"/>
            <a:ext cx="4053840" cy="2491740"/>
          </a:xfrm>
          <a:prstGeom prst="rect">
            <a:avLst/>
          </a:prstGeom>
          <a:noFill/>
        </p:spPr>
        <p:txBody>
          <a:bodyPr wrap="square" rtlCol="0">
            <a:spAutoFit/>
          </a:bodyPr>
          <a:lstStyle/>
          <a:p>
            <a:r>
              <a:rPr lang="zh-CN" altLang="en-US" sz="2600"/>
              <a:t>机械设计需要关心电机的扭矩，转速，功率，类型，长短，粗细，固定方式等参数</a:t>
            </a:r>
          </a:p>
          <a:p>
            <a:endParaRPr lang="zh-CN" altLang="en-US" sz="2600"/>
          </a:p>
          <a:p>
            <a:r>
              <a:rPr lang="en-US" altLang="zh-CN" sz="2600"/>
              <a:t>P = n*T/9550</a:t>
            </a:r>
          </a:p>
        </p:txBody>
      </p:sp>
      <p:sp>
        <p:nvSpPr>
          <p:cNvPr id="3" name="文本框 2"/>
          <p:cNvSpPr txBox="1"/>
          <p:nvPr/>
        </p:nvSpPr>
        <p:spPr>
          <a:xfrm>
            <a:off x="5045075" y="2215515"/>
            <a:ext cx="3688080" cy="1691640"/>
          </a:xfrm>
          <a:prstGeom prst="rect">
            <a:avLst/>
          </a:prstGeom>
          <a:noFill/>
        </p:spPr>
        <p:txBody>
          <a:bodyPr wrap="square" rtlCol="0">
            <a:spAutoFit/>
          </a:bodyPr>
          <a:lstStyle/>
          <a:p>
            <a:r>
              <a:rPr lang="zh-CN" altLang="en-US" sz="2600"/>
              <a:t>常用固定方式：利用电机预先设计好的安装孔，制作连接件和自己的机器人固定</a:t>
            </a:r>
          </a:p>
        </p:txBody>
      </p:sp>
      <p:sp>
        <p:nvSpPr>
          <p:cNvPr id="5" name="文本框 4"/>
          <p:cNvSpPr txBox="1"/>
          <p:nvPr/>
        </p:nvSpPr>
        <p:spPr>
          <a:xfrm>
            <a:off x="4373880" y="5152390"/>
            <a:ext cx="3688080" cy="1291590"/>
          </a:xfrm>
          <a:prstGeom prst="rect">
            <a:avLst/>
          </a:prstGeom>
          <a:noFill/>
        </p:spPr>
        <p:txBody>
          <a:bodyPr wrap="square" rtlCol="0">
            <a:spAutoFit/>
          </a:bodyPr>
          <a:lstStyle/>
          <a:p>
            <a:r>
              <a:rPr lang="zh-CN" altLang="en-US" sz="2600"/>
              <a:t>非常规固定方式：利用抱紧、顶丝以及特殊形状零件固定</a:t>
            </a:r>
          </a:p>
        </p:txBody>
      </p:sp>
      <p:pic>
        <p:nvPicPr>
          <p:cNvPr id="6" name="图片 5" descr="电机2"/>
          <p:cNvPicPr>
            <a:picLocks noChangeAspect="1"/>
          </p:cNvPicPr>
          <p:nvPr/>
        </p:nvPicPr>
        <p:blipFill>
          <a:blip r:embed="rId2"/>
          <a:stretch>
            <a:fillRect/>
          </a:stretch>
        </p:blipFill>
        <p:spPr>
          <a:xfrm>
            <a:off x="7894955" y="3480435"/>
            <a:ext cx="3961765" cy="26517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1"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7" name="椭圆 3"/>
          <p:cNvSpPr/>
          <p:nvPr/>
        </p:nvSpPr>
        <p:spPr>
          <a:xfrm rot="16200000">
            <a:off x="7467776" y="3132260"/>
            <a:ext cx="6258915" cy="593477"/>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355600" dist="419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993225" y="5580981"/>
            <a:ext cx="10171715" cy="581555"/>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406400" dist="444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406525" y="0"/>
            <a:ext cx="1084580" cy="2790190"/>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rgbClr val="7030A0"/>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Light" panose="020B0502040204020203" pitchFamily="34" charset="-122"/>
                <a:ea typeface="微软雅黑 Light" panose="020B0502040204020203" pitchFamily="34" charset="-122"/>
              </a:rPr>
              <a:t>eleven</a:t>
            </a:r>
          </a:p>
        </p:txBody>
      </p:sp>
      <p:sp>
        <p:nvSpPr>
          <p:cNvPr id="12" name="文本框 11"/>
          <p:cNvSpPr txBox="1"/>
          <p:nvPr/>
        </p:nvSpPr>
        <p:spPr>
          <a:xfrm>
            <a:off x="2951902" y="576000"/>
            <a:ext cx="4627880" cy="860425"/>
          </a:xfrm>
          <a:prstGeom prst="rect">
            <a:avLst/>
          </a:prstGeom>
          <a:noFill/>
        </p:spPr>
        <p:txBody>
          <a:bodyPr wrap="none" rtlCol="0">
            <a:spAutoFit/>
          </a:bodyPr>
          <a:lstStyle/>
          <a:p>
            <a:r>
              <a:rPr lang="zh-CN" sz="5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上层结构之驱动</a:t>
            </a:r>
          </a:p>
        </p:txBody>
      </p:sp>
      <p:sp>
        <p:nvSpPr>
          <p:cNvPr id="43" name="文本框 42"/>
          <p:cNvSpPr txBox="1"/>
          <p:nvPr/>
        </p:nvSpPr>
        <p:spPr>
          <a:xfrm>
            <a:off x="2952359" y="2074021"/>
            <a:ext cx="995680" cy="58356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气动</a:t>
            </a:r>
            <a:endParaRPr lang="zh-CN" altLang="en-US" sz="32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4221480" y="2119630"/>
            <a:ext cx="4251960" cy="491490"/>
          </a:xfrm>
          <a:prstGeom prst="rect">
            <a:avLst/>
          </a:prstGeom>
          <a:noFill/>
        </p:spPr>
        <p:txBody>
          <a:bodyPr wrap="square" rtlCol="0">
            <a:spAutoFit/>
          </a:bodyPr>
          <a:lstStyle/>
          <a:p>
            <a:r>
              <a:rPr lang="zh-CN" altLang="en-US" sz="2600"/>
              <a:t>最简洁的直线运动实现方式</a:t>
            </a:r>
          </a:p>
        </p:txBody>
      </p:sp>
      <p:sp>
        <p:nvSpPr>
          <p:cNvPr id="3" name="文本框 2"/>
          <p:cNvSpPr txBox="1"/>
          <p:nvPr/>
        </p:nvSpPr>
        <p:spPr>
          <a:xfrm>
            <a:off x="502920" y="3026410"/>
            <a:ext cx="3169920" cy="1291590"/>
          </a:xfrm>
          <a:prstGeom prst="rect">
            <a:avLst/>
          </a:prstGeom>
          <a:noFill/>
        </p:spPr>
        <p:txBody>
          <a:bodyPr wrap="square" rtlCol="0">
            <a:spAutoFit/>
          </a:bodyPr>
          <a:lstStyle/>
          <a:p>
            <a:r>
              <a:rPr lang="zh-CN" altLang="en-US" sz="2600" dirty="0"/>
              <a:t>响应较快，控制简单，电路结构简单，</a:t>
            </a:r>
            <a:r>
              <a:rPr lang="zh-CN" altLang="en-US" sz="2600" dirty="0" smtClean="0"/>
              <a:t>但</a:t>
            </a:r>
            <a:r>
              <a:rPr lang="zh-CN" altLang="en-US" sz="2600" dirty="0"/>
              <a:t>难以</a:t>
            </a:r>
            <a:r>
              <a:rPr lang="zh-CN" altLang="en-US" sz="2600" dirty="0" smtClean="0"/>
              <a:t>精</a:t>
            </a:r>
            <a:r>
              <a:rPr lang="zh-CN" altLang="en-US" sz="2600" dirty="0"/>
              <a:t>确控制。</a:t>
            </a:r>
          </a:p>
        </p:txBody>
      </p:sp>
      <p:sp>
        <p:nvSpPr>
          <p:cNvPr id="5" name="文本框 4"/>
          <p:cNvSpPr txBox="1"/>
          <p:nvPr/>
        </p:nvSpPr>
        <p:spPr>
          <a:xfrm>
            <a:off x="502920" y="4318000"/>
            <a:ext cx="5882640" cy="1691640"/>
          </a:xfrm>
          <a:prstGeom prst="rect">
            <a:avLst/>
          </a:prstGeom>
          <a:noFill/>
        </p:spPr>
        <p:txBody>
          <a:bodyPr wrap="square" rtlCol="0">
            <a:spAutoFit/>
          </a:bodyPr>
          <a:lstStyle/>
          <a:p>
            <a:r>
              <a:rPr lang="zh-CN" altLang="en-US" sz="2600" dirty="0"/>
              <a:t>气瓶：气压提供者，相当于电池。</a:t>
            </a:r>
          </a:p>
          <a:p>
            <a:r>
              <a:rPr lang="zh-CN" altLang="en-US" sz="2600" dirty="0"/>
              <a:t>电磁阀：控制是否通气进而控制气缸的状态。</a:t>
            </a:r>
          </a:p>
          <a:p>
            <a:r>
              <a:rPr lang="zh-CN" altLang="en-US" sz="2600" dirty="0"/>
              <a:t>气缸：动作执行元件</a:t>
            </a:r>
          </a:p>
        </p:txBody>
      </p:sp>
      <p:pic>
        <p:nvPicPr>
          <p:cNvPr id="6" name="图片 5" descr="C:\Users\Administrator\Desktop\两位五通.jpg两位五通"/>
          <p:cNvPicPr>
            <a:picLocks noChangeAspect="1"/>
          </p:cNvPicPr>
          <p:nvPr/>
        </p:nvPicPr>
        <p:blipFill>
          <a:blip r:embed="rId2"/>
          <a:srcRect/>
          <a:stretch>
            <a:fillRect/>
          </a:stretch>
        </p:blipFill>
        <p:spPr>
          <a:xfrm>
            <a:off x="6436995" y="2611120"/>
            <a:ext cx="5612130" cy="40690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7" name="椭圆 3"/>
          <p:cNvSpPr/>
          <p:nvPr/>
        </p:nvSpPr>
        <p:spPr>
          <a:xfrm rot="16200000">
            <a:off x="7467776" y="3132260"/>
            <a:ext cx="6258915" cy="593477"/>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355600" dist="419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993225" y="5580981"/>
            <a:ext cx="10171715" cy="581555"/>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406400" dist="444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422400" y="0"/>
            <a:ext cx="1068705" cy="2790190"/>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rgbClr val="C00000"/>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Light" panose="020B0502040204020203" pitchFamily="34" charset="-122"/>
                <a:ea typeface="微软雅黑 Light" panose="020B0502040204020203" pitchFamily="34" charset="-122"/>
              </a:rPr>
              <a:t>twelve</a:t>
            </a:r>
            <a:endParaRPr lang="zh-CN" altLang="en-US" sz="24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2951902" y="576000"/>
            <a:ext cx="4627880" cy="860425"/>
          </a:xfrm>
          <a:prstGeom prst="rect">
            <a:avLst/>
          </a:prstGeom>
          <a:noFill/>
        </p:spPr>
        <p:txBody>
          <a:bodyPr wrap="none" rtlCol="0">
            <a:spAutoFit/>
          </a:bodyPr>
          <a:lstStyle/>
          <a:p>
            <a:r>
              <a:rPr lang="zh-CN" sz="5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上层结构之驱动</a:t>
            </a:r>
          </a:p>
        </p:txBody>
      </p:sp>
      <p:sp>
        <p:nvSpPr>
          <p:cNvPr id="41" name="文本框 40"/>
          <p:cNvSpPr txBox="1"/>
          <p:nvPr/>
        </p:nvSpPr>
        <p:spPr>
          <a:xfrm>
            <a:off x="2926888" y="1829257"/>
            <a:ext cx="4653280" cy="58356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电气混合产物：涵道风扇</a:t>
            </a:r>
          </a:p>
        </p:txBody>
      </p:sp>
      <p:pic>
        <p:nvPicPr>
          <p:cNvPr id="2" name="图片 1" descr="涵道风扇1"/>
          <p:cNvPicPr>
            <a:picLocks noChangeAspect="1"/>
          </p:cNvPicPr>
          <p:nvPr/>
        </p:nvPicPr>
        <p:blipFill>
          <a:blip r:embed="rId2"/>
          <a:stretch>
            <a:fillRect/>
          </a:stretch>
        </p:blipFill>
        <p:spPr>
          <a:xfrm>
            <a:off x="2815590" y="2592070"/>
            <a:ext cx="5890260" cy="315531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7" name="椭圆 3"/>
          <p:cNvSpPr/>
          <p:nvPr/>
        </p:nvSpPr>
        <p:spPr>
          <a:xfrm rot="16200000">
            <a:off x="7467776" y="3132260"/>
            <a:ext cx="6258915" cy="593477"/>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355600" dist="419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993225" y="5580981"/>
            <a:ext cx="10171715" cy="581555"/>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406400" dist="444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93225" y="299544"/>
            <a:ext cx="10171715" cy="6258913"/>
          </a:xfrm>
          <a:prstGeom prst="rect">
            <a:avLst/>
          </a:prstGeom>
          <a:solidFill>
            <a:srgbClr val="E2D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497724" y="-1"/>
            <a:ext cx="993227" cy="2790497"/>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chemeClr val="accent4">
              <a:lumMod val="60000"/>
              <a:lumOff val="40000"/>
            </a:schemeClr>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Light" panose="020B0502040204020203" pitchFamily="34" charset="-122"/>
                <a:ea typeface="微软雅黑 Light" panose="020B0502040204020203" pitchFamily="34" charset="-122"/>
              </a:rPr>
              <a:t>thirteen</a:t>
            </a:r>
            <a:endParaRPr lang="zh-CN" altLang="en-US" sz="24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2951902" y="576000"/>
            <a:ext cx="5262880" cy="860425"/>
          </a:xfrm>
          <a:prstGeom prst="rect">
            <a:avLst/>
          </a:prstGeom>
          <a:noFill/>
        </p:spPr>
        <p:txBody>
          <a:bodyPr wrap="none" rtlCol="0">
            <a:spAutoFit/>
          </a:bodyPr>
          <a:lstStyle/>
          <a:p>
            <a:r>
              <a:rPr lang="zh-CN" sz="5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上层结构之传动件</a:t>
            </a:r>
          </a:p>
        </p:txBody>
      </p:sp>
      <p:graphicFrame>
        <p:nvGraphicFramePr>
          <p:cNvPr id="10" name="图表 9"/>
          <p:cNvGraphicFramePr/>
          <p:nvPr/>
        </p:nvGraphicFramePr>
        <p:xfrm>
          <a:off x="1098550" y="2397125"/>
          <a:ext cx="2160270" cy="22231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图表 17"/>
          <p:cNvGraphicFramePr/>
          <p:nvPr/>
        </p:nvGraphicFramePr>
        <p:xfrm>
          <a:off x="3301365" y="2579370"/>
          <a:ext cx="2149475" cy="20408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图表 22"/>
          <p:cNvGraphicFramePr/>
          <p:nvPr/>
        </p:nvGraphicFramePr>
        <p:xfrm>
          <a:off x="5285740" y="2579370"/>
          <a:ext cx="2293620" cy="2041525"/>
        </p:xfrm>
        <a:graphic>
          <a:graphicData uri="http://schemas.openxmlformats.org/drawingml/2006/chart">
            <c:chart xmlns:c="http://schemas.openxmlformats.org/drawingml/2006/chart" xmlns:r="http://schemas.openxmlformats.org/officeDocument/2006/relationships" r:id="rId4"/>
          </a:graphicData>
        </a:graphic>
      </p:graphicFrame>
      <p:sp>
        <p:nvSpPr>
          <p:cNvPr id="41" name="文本框 40"/>
          <p:cNvSpPr txBox="1"/>
          <p:nvPr/>
        </p:nvSpPr>
        <p:spPr>
          <a:xfrm>
            <a:off x="1450513" y="3217367"/>
            <a:ext cx="1808480" cy="58356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螺旋传动</a:t>
            </a:r>
          </a:p>
        </p:txBody>
      </p:sp>
      <p:sp>
        <p:nvSpPr>
          <p:cNvPr id="42" name="文本框 41"/>
          <p:cNvSpPr txBox="1"/>
          <p:nvPr/>
        </p:nvSpPr>
        <p:spPr>
          <a:xfrm>
            <a:off x="3675271" y="3216995"/>
            <a:ext cx="1402080" cy="58356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带传动</a:t>
            </a:r>
            <a:endParaRPr lang="zh-CN" altLang="en-US" sz="3200" dirty="0">
              <a:latin typeface="微软雅黑" panose="020B0503020204020204" pitchFamily="34" charset="-122"/>
              <a:ea typeface="微软雅黑" panose="020B0503020204020204" pitchFamily="34" charset="-122"/>
            </a:endParaRPr>
          </a:p>
        </p:txBody>
      </p:sp>
      <p:sp>
        <p:nvSpPr>
          <p:cNvPr id="43" name="文本框 42"/>
          <p:cNvSpPr txBox="1"/>
          <p:nvPr/>
        </p:nvSpPr>
        <p:spPr>
          <a:xfrm>
            <a:off x="5731754" y="3192891"/>
            <a:ext cx="1402080" cy="58356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链传动</a:t>
            </a:r>
            <a:endParaRPr lang="zh-CN" altLang="en-US" sz="3200" dirty="0">
              <a:latin typeface="微软雅黑" panose="020B0503020204020204" pitchFamily="34" charset="-122"/>
              <a:ea typeface="微软雅黑" panose="020B0503020204020204" pitchFamily="34" charset="-122"/>
            </a:endParaRPr>
          </a:p>
        </p:txBody>
      </p:sp>
      <p:graphicFrame>
        <p:nvGraphicFramePr>
          <p:cNvPr id="2" name="图表 1"/>
          <p:cNvGraphicFramePr/>
          <p:nvPr/>
        </p:nvGraphicFramePr>
        <p:xfrm>
          <a:off x="2491105" y="4219575"/>
          <a:ext cx="2160270" cy="2223135"/>
        </p:xfrm>
        <a:graphic>
          <a:graphicData uri="http://schemas.openxmlformats.org/drawingml/2006/chart">
            <c:chart xmlns:c="http://schemas.openxmlformats.org/drawingml/2006/chart" xmlns:r="http://schemas.openxmlformats.org/officeDocument/2006/relationships" r:id="rId5"/>
          </a:graphicData>
        </a:graphic>
      </p:graphicFrame>
      <p:sp>
        <p:nvSpPr>
          <p:cNvPr id="6" name="文本框 5"/>
          <p:cNvSpPr txBox="1"/>
          <p:nvPr/>
        </p:nvSpPr>
        <p:spPr>
          <a:xfrm>
            <a:off x="2843068" y="5129987"/>
            <a:ext cx="1808480" cy="58356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齿轮传动</a:t>
            </a:r>
          </a:p>
        </p:txBody>
      </p:sp>
      <p:graphicFrame>
        <p:nvGraphicFramePr>
          <p:cNvPr id="9" name="图表 8"/>
          <p:cNvGraphicFramePr/>
          <p:nvPr/>
        </p:nvGraphicFramePr>
        <p:xfrm>
          <a:off x="5285740" y="4517390"/>
          <a:ext cx="2293620" cy="2041525"/>
        </p:xfrm>
        <a:graphic>
          <a:graphicData uri="http://schemas.openxmlformats.org/drawingml/2006/chart">
            <c:chart xmlns:c="http://schemas.openxmlformats.org/drawingml/2006/chart" xmlns:r="http://schemas.openxmlformats.org/officeDocument/2006/relationships" r:id="rId6"/>
          </a:graphicData>
        </a:graphic>
      </p:graphicFrame>
      <p:sp>
        <p:nvSpPr>
          <p:cNvPr id="14" name="文本框 13"/>
          <p:cNvSpPr txBox="1"/>
          <p:nvPr/>
        </p:nvSpPr>
        <p:spPr>
          <a:xfrm>
            <a:off x="5528201" y="5130250"/>
            <a:ext cx="1808480" cy="58356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多杆传动</a:t>
            </a:r>
            <a:endParaRPr lang="zh-CN" altLang="en-US" sz="3200" dirty="0">
              <a:latin typeface="微软雅黑" panose="020B0503020204020204" pitchFamily="34" charset="-122"/>
              <a:ea typeface="微软雅黑" panose="020B0503020204020204" pitchFamily="34" charset="-122"/>
            </a:endParaRPr>
          </a:p>
        </p:txBody>
      </p:sp>
      <p:pic>
        <p:nvPicPr>
          <p:cNvPr id="16" name="图片 15" descr="传动"/>
          <p:cNvPicPr>
            <a:picLocks noChangeAspect="1"/>
          </p:cNvPicPr>
          <p:nvPr/>
        </p:nvPicPr>
        <p:blipFill>
          <a:blip r:embed="rId7"/>
          <a:stretch>
            <a:fillRect/>
          </a:stretch>
        </p:blipFill>
        <p:spPr>
          <a:xfrm>
            <a:off x="7232015" y="1362075"/>
            <a:ext cx="3810000" cy="28575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7" name="椭圆 3"/>
          <p:cNvSpPr/>
          <p:nvPr/>
        </p:nvSpPr>
        <p:spPr>
          <a:xfrm rot="16200000">
            <a:off x="7467776" y="3132260"/>
            <a:ext cx="6258915" cy="593477"/>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355600" dist="419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993225" y="5580981"/>
            <a:ext cx="10171715" cy="581555"/>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406400" dist="444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497724" y="-1"/>
            <a:ext cx="993227" cy="2790497"/>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chemeClr val="accent2">
              <a:lumMod val="60000"/>
              <a:lumOff val="40000"/>
            </a:schemeClr>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Light" panose="020B0502040204020203" pitchFamily="34" charset="-122"/>
                <a:ea typeface="微软雅黑 Light" panose="020B0502040204020203" pitchFamily="34" charset="-122"/>
              </a:rPr>
              <a:t>fourteen</a:t>
            </a:r>
            <a:endParaRPr lang="zh-CN" altLang="en-US" sz="24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2951902" y="576000"/>
            <a:ext cx="4627880" cy="860425"/>
          </a:xfrm>
          <a:prstGeom prst="rect">
            <a:avLst/>
          </a:prstGeom>
          <a:noFill/>
        </p:spPr>
        <p:txBody>
          <a:bodyPr wrap="none" rtlCol="0">
            <a:spAutoFit/>
          </a:bodyPr>
          <a:lstStyle/>
          <a:p>
            <a:r>
              <a:rPr lang="zh-CN" sz="5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上层结构之传动</a:t>
            </a:r>
          </a:p>
        </p:txBody>
      </p:sp>
      <p:sp>
        <p:nvSpPr>
          <p:cNvPr id="41" name="文本框 40"/>
          <p:cNvSpPr txBox="1"/>
          <p:nvPr/>
        </p:nvSpPr>
        <p:spPr>
          <a:xfrm>
            <a:off x="2691938" y="1533347"/>
            <a:ext cx="1808480" cy="58356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螺旋传动</a:t>
            </a: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640" y="3193415"/>
            <a:ext cx="4671060" cy="3364865"/>
          </a:xfrm>
          <a:prstGeom prst="rect">
            <a:avLst/>
          </a:prstGeom>
        </p:spPr>
      </p:pic>
      <p:sp>
        <p:nvSpPr>
          <p:cNvPr id="15" name="文本框 14"/>
          <p:cNvSpPr txBox="1"/>
          <p:nvPr/>
        </p:nvSpPr>
        <p:spPr>
          <a:xfrm>
            <a:off x="5535295" y="1713865"/>
            <a:ext cx="4474210" cy="1076325"/>
          </a:xfrm>
          <a:prstGeom prst="rect">
            <a:avLst/>
          </a:prstGeom>
          <a:noFill/>
        </p:spPr>
        <p:txBody>
          <a:bodyPr wrap="square" rtlCol="0">
            <a:spAutoFit/>
          </a:bodyPr>
          <a:lstStyle/>
          <a:p>
            <a:r>
              <a:rPr lang="zh-CN" altLang="en-US" sz="3200" dirty="0" smtClean="0">
                <a:sym typeface="+mn-ea"/>
              </a:rPr>
              <a:t>组成部分：螺杆和螺母</a:t>
            </a:r>
            <a:endParaRPr lang="en-US" altLang="zh-CN" sz="3200" dirty="0" smtClean="0"/>
          </a:p>
          <a:p>
            <a:r>
              <a:rPr lang="zh-CN" altLang="en-US" sz="3200" dirty="0" smtClean="0">
                <a:sym typeface="+mn-ea"/>
              </a:rPr>
              <a:t>将回转变成直线运动</a:t>
            </a:r>
            <a:endParaRPr lang="zh-CN" altLang="en-US" sz="3200"/>
          </a:p>
        </p:txBody>
      </p:sp>
      <p:sp>
        <p:nvSpPr>
          <p:cNvPr id="17" name="文本框 16"/>
          <p:cNvSpPr txBox="1"/>
          <p:nvPr/>
        </p:nvSpPr>
        <p:spPr>
          <a:xfrm>
            <a:off x="5951807" y="3193267"/>
            <a:ext cx="4942448" cy="1200329"/>
          </a:xfrm>
          <a:prstGeom prst="rect">
            <a:avLst/>
          </a:prstGeom>
          <a:noFill/>
        </p:spPr>
        <p:txBody>
          <a:bodyPr wrap="square" rtlCol="0">
            <a:spAutoFit/>
          </a:bodyPr>
          <a:lstStyle/>
          <a:p>
            <a:r>
              <a:rPr lang="zh-CN" altLang="en-US" dirty="0" smtClean="0"/>
              <a:t>优点</a:t>
            </a:r>
            <a:endParaRPr lang="en-US" altLang="zh-CN" dirty="0" smtClean="0"/>
          </a:p>
          <a:p>
            <a:r>
              <a:rPr lang="zh-CN" altLang="en-US" dirty="0" smtClean="0"/>
              <a:t>运</a:t>
            </a:r>
            <a:r>
              <a:rPr lang="zh-CN" altLang="en-US" dirty="0"/>
              <a:t>动准确性高，且有很大的降速</a:t>
            </a:r>
            <a:r>
              <a:rPr lang="zh-CN" altLang="en-US" dirty="0" smtClean="0"/>
              <a:t>比</a:t>
            </a:r>
            <a:endParaRPr lang="en-US" altLang="zh-CN" dirty="0" smtClean="0"/>
          </a:p>
          <a:p>
            <a:r>
              <a:rPr lang="zh-CN" altLang="en-US" dirty="0"/>
              <a:t>结构简</a:t>
            </a:r>
            <a:r>
              <a:rPr lang="zh-CN" altLang="en-US" dirty="0" smtClean="0"/>
              <a:t>单</a:t>
            </a:r>
            <a:endParaRPr lang="en-US" altLang="zh-CN" dirty="0"/>
          </a:p>
          <a:p>
            <a:r>
              <a:rPr lang="zh-CN" altLang="en-US" dirty="0"/>
              <a:t>工作平稳，无噪声，可以传递很大的轴向力 </a:t>
            </a:r>
          </a:p>
        </p:txBody>
      </p:sp>
      <p:sp>
        <p:nvSpPr>
          <p:cNvPr id="19" name="矩形 18"/>
          <p:cNvSpPr/>
          <p:nvPr/>
        </p:nvSpPr>
        <p:spPr>
          <a:xfrm>
            <a:off x="5951807" y="4706083"/>
            <a:ext cx="4717365" cy="1200329"/>
          </a:xfrm>
          <a:prstGeom prst="rect">
            <a:avLst/>
          </a:prstGeom>
        </p:spPr>
        <p:txBody>
          <a:bodyPr wrap="square">
            <a:spAutoFit/>
          </a:bodyPr>
          <a:lstStyle/>
          <a:p>
            <a:r>
              <a:rPr lang="zh-CN" altLang="en-US" dirty="0"/>
              <a:t> 缺</a:t>
            </a:r>
            <a:r>
              <a:rPr lang="zh-CN" altLang="en-US" dirty="0" smtClean="0"/>
              <a:t>点</a:t>
            </a:r>
            <a:endParaRPr lang="en-US" altLang="zh-CN" dirty="0" smtClean="0"/>
          </a:p>
          <a:p>
            <a:r>
              <a:rPr lang="zh-CN" altLang="en-US" dirty="0" smtClean="0"/>
              <a:t>传</a:t>
            </a:r>
            <a:r>
              <a:rPr lang="zh-CN" altLang="en-US" dirty="0"/>
              <a:t>动效率低，有自锁作用，相对运动表面磨损较快  </a:t>
            </a:r>
            <a:br>
              <a:rPr lang="zh-CN" altLang="en-US" dirty="0"/>
            </a:br>
            <a:r>
              <a:rPr lang="zh-CN" altLang="en-US" dirty="0"/>
              <a:t> </a:t>
            </a:r>
            <a:r>
              <a:rPr lang="zh-CN" altLang="en-US" dirty="0" smtClean="0"/>
              <a:t>实</a:t>
            </a:r>
            <a:r>
              <a:rPr lang="zh-CN" altLang="en-US" dirty="0"/>
              <a:t>现往复运动要靠主动件改变转动方向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11" name="任意多边形 10"/>
          <p:cNvSpPr/>
          <p:nvPr/>
        </p:nvSpPr>
        <p:spPr>
          <a:xfrm>
            <a:off x="1497724" y="-1"/>
            <a:ext cx="993227" cy="2790497"/>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rgbClr val="A6A940">
              <a:alpha val="70000"/>
            </a:srgbClr>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Light" panose="020B0502040204020203" pitchFamily="34" charset="-122"/>
                <a:ea typeface="微软雅黑 Light" panose="020B0502040204020203" pitchFamily="34" charset="-122"/>
              </a:rPr>
              <a:t>fifteen</a:t>
            </a:r>
            <a:endParaRPr lang="zh-CN" altLang="en-US" sz="24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2951902" y="576000"/>
            <a:ext cx="4627880" cy="860425"/>
          </a:xfrm>
          <a:prstGeom prst="rect">
            <a:avLst/>
          </a:prstGeom>
          <a:noFill/>
        </p:spPr>
        <p:txBody>
          <a:bodyPr wrap="none" rtlCol="0">
            <a:spAutoFit/>
          </a:bodyPr>
          <a:lstStyle/>
          <a:p>
            <a:r>
              <a:rPr lang="zh-CN" sz="5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上层结构之传动</a:t>
            </a:r>
          </a:p>
        </p:txBody>
      </p:sp>
      <p:sp>
        <p:nvSpPr>
          <p:cNvPr id="42" name="文本框 41"/>
          <p:cNvSpPr txBox="1"/>
          <p:nvPr/>
        </p:nvSpPr>
        <p:spPr>
          <a:xfrm>
            <a:off x="2842786" y="1846030"/>
            <a:ext cx="1402080" cy="58356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带传动</a:t>
            </a:r>
            <a:endParaRPr lang="zh-CN" altLang="en-US" sz="32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8322310" y="1422997"/>
            <a:ext cx="3333750" cy="142875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494" y="3591824"/>
            <a:ext cx="2628409" cy="1960793"/>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394" y="3536579"/>
            <a:ext cx="2879184" cy="2016059"/>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2039" y="3536739"/>
            <a:ext cx="2931293" cy="2015264"/>
          </a:xfrm>
          <a:prstGeom prst="rect">
            <a:avLst/>
          </a:prstGeom>
        </p:spPr>
      </p:pic>
      <p:sp>
        <p:nvSpPr>
          <p:cNvPr id="13" name="文本框 12"/>
          <p:cNvSpPr txBox="1"/>
          <p:nvPr/>
        </p:nvSpPr>
        <p:spPr>
          <a:xfrm>
            <a:off x="1247042" y="5748231"/>
            <a:ext cx="9256541" cy="923330"/>
          </a:xfrm>
          <a:prstGeom prst="rect">
            <a:avLst/>
          </a:prstGeom>
          <a:noFill/>
        </p:spPr>
        <p:txBody>
          <a:bodyPr wrap="square" rtlCol="0">
            <a:spAutoFit/>
          </a:bodyPr>
          <a:lstStyle/>
          <a:p>
            <a:r>
              <a:rPr lang="zh-CN" altLang="en-US" dirty="0"/>
              <a:t>摩擦</a:t>
            </a:r>
            <a:r>
              <a:rPr lang="zh-CN" altLang="en-US" dirty="0" smtClean="0"/>
              <a:t>型带传动是依靠带与带轮间的摩擦力进行传动，在安装时需要使其具有一定的预紧力。正常工作时在带与带轮接触的圆弧部分会因为摩擦动力的作用产生弹性滑动。故其传动效率是有一定损失的。</a:t>
            </a:r>
            <a:endParaRPr lang="zh-CN" altLang="en-US" dirty="0"/>
          </a:p>
        </p:txBody>
      </p:sp>
      <p:sp>
        <p:nvSpPr>
          <p:cNvPr id="15" name="文本框 14"/>
          <p:cNvSpPr txBox="1"/>
          <p:nvPr/>
        </p:nvSpPr>
        <p:spPr>
          <a:xfrm>
            <a:off x="1337898" y="2790042"/>
            <a:ext cx="1505244" cy="584775"/>
          </a:xfrm>
          <a:prstGeom prst="rect">
            <a:avLst/>
          </a:prstGeom>
          <a:noFill/>
        </p:spPr>
        <p:txBody>
          <a:bodyPr wrap="square" rtlCol="0">
            <a:spAutoFit/>
          </a:bodyPr>
          <a:lstStyle/>
          <a:p>
            <a:r>
              <a:rPr lang="zh-CN" altLang="en-US" sz="3200" dirty="0" smtClean="0"/>
              <a:t>摩擦型</a:t>
            </a:r>
            <a:endParaRPr lang="en-US" altLang="zh-CN" sz="3200"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11" name="任意多边形 10"/>
          <p:cNvSpPr/>
          <p:nvPr/>
        </p:nvSpPr>
        <p:spPr>
          <a:xfrm>
            <a:off x="1242060" y="0"/>
            <a:ext cx="1249045" cy="2790190"/>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chemeClr val="accent2">
              <a:lumMod val="75000"/>
            </a:schemeClr>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Light" panose="020B0502040204020203" pitchFamily="34" charset="-122"/>
                <a:ea typeface="微软雅黑 Light" panose="020B0502040204020203" pitchFamily="34" charset="-122"/>
              </a:rPr>
              <a:t>sixteen</a:t>
            </a:r>
            <a:endParaRPr lang="zh-CN" altLang="en-US" sz="24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2951902" y="576000"/>
            <a:ext cx="4627880" cy="860425"/>
          </a:xfrm>
          <a:prstGeom prst="rect">
            <a:avLst/>
          </a:prstGeom>
          <a:noFill/>
        </p:spPr>
        <p:txBody>
          <a:bodyPr wrap="none" rtlCol="0">
            <a:spAutoFit/>
          </a:bodyPr>
          <a:lstStyle/>
          <a:p>
            <a:r>
              <a:rPr lang="zh-CN" sz="5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上层结构之传动</a:t>
            </a:r>
          </a:p>
        </p:txBody>
      </p:sp>
      <p:sp>
        <p:nvSpPr>
          <p:cNvPr id="42" name="文本框 41"/>
          <p:cNvSpPr txBox="1"/>
          <p:nvPr/>
        </p:nvSpPr>
        <p:spPr>
          <a:xfrm>
            <a:off x="2842786" y="1846030"/>
            <a:ext cx="1402080" cy="58356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带传动</a:t>
            </a:r>
            <a:endParaRPr lang="zh-CN" altLang="en-US" sz="32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242134" y="2671407"/>
            <a:ext cx="1505244" cy="584775"/>
          </a:xfrm>
          <a:prstGeom prst="rect">
            <a:avLst/>
          </a:prstGeom>
          <a:noFill/>
        </p:spPr>
        <p:txBody>
          <a:bodyPr wrap="square" rtlCol="0">
            <a:spAutoFit/>
          </a:bodyPr>
          <a:lstStyle/>
          <a:p>
            <a:r>
              <a:rPr lang="zh-CN" altLang="en-US" sz="3200" dirty="0"/>
              <a:t>啮合</a:t>
            </a:r>
            <a:r>
              <a:rPr lang="zh-CN" altLang="en-US" sz="3200" dirty="0" smtClean="0"/>
              <a:t>型</a:t>
            </a:r>
            <a:endParaRPr lang="en-US" altLang="zh-CN" sz="3200" dirty="0" smtClean="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339" y="3256461"/>
            <a:ext cx="3900810" cy="2678668"/>
          </a:xfrm>
          <a:prstGeom prst="rect">
            <a:avLst/>
          </a:prstGeom>
        </p:spPr>
      </p:pic>
      <p:pic>
        <p:nvPicPr>
          <p:cNvPr id="6" name="图片 5"/>
          <p:cNvPicPr>
            <a:picLocks noChangeAspect="1"/>
          </p:cNvPicPr>
          <p:nvPr/>
        </p:nvPicPr>
        <p:blipFill>
          <a:blip r:embed="rId3"/>
          <a:stretch>
            <a:fillRect/>
          </a:stretch>
        </p:blipFill>
        <p:spPr>
          <a:xfrm>
            <a:off x="8210795" y="1274626"/>
            <a:ext cx="2876550" cy="2095500"/>
          </a:xfrm>
          <a:prstGeom prst="rect">
            <a:avLst/>
          </a:prstGeom>
        </p:spPr>
      </p:pic>
      <p:sp>
        <p:nvSpPr>
          <p:cNvPr id="14" name="文本框 13"/>
          <p:cNvSpPr txBox="1"/>
          <p:nvPr/>
        </p:nvSpPr>
        <p:spPr>
          <a:xfrm>
            <a:off x="5356860" y="3816350"/>
            <a:ext cx="6188710" cy="2553335"/>
          </a:xfrm>
          <a:prstGeom prst="rect">
            <a:avLst/>
          </a:prstGeom>
          <a:noFill/>
        </p:spPr>
        <p:txBody>
          <a:bodyPr wrap="square" rtlCol="0">
            <a:spAutoFit/>
          </a:bodyPr>
          <a:lstStyle/>
          <a:p>
            <a:r>
              <a:rPr lang="zh-CN" altLang="en-US" sz="3200" dirty="0" smtClean="0"/>
              <a:t>同步带为比赛使用较多的带传动类型，相对摩擦型同步带而言其与带轮间没有相对滑动，能够保证严格的传动比，且无需对其加太大的预紧力。</a:t>
            </a:r>
            <a:endParaRPr lang="zh-CN" altLang="en-US" sz="3200" dirty="0"/>
          </a:p>
        </p:txBody>
      </p:sp>
      <p:sp>
        <p:nvSpPr>
          <p:cNvPr id="7" name="文本框 6"/>
          <p:cNvSpPr txBox="1"/>
          <p:nvPr/>
        </p:nvSpPr>
        <p:spPr>
          <a:xfrm>
            <a:off x="1242060" y="6195060"/>
            <a:ext cx="3002280" cy="491490"/>
          </a:xfrm>
          <a:prstGeom prst="rect">
            <a:avLst/>
          </a:prstGeom>
          <a:noFill/>
        </p:spPr>
        <p:txBody>
          <a:bodyPr wrap="square" rtlCol="0">
            <a:spAutoFit/>
          </a:bodyPr>
          <a:lstStyle/>
          <a:p>
            <a:r>
              <a:rPr lang="zh-CN" altLang="en-US" sz="2600" dirty="0" smtClean="0"/>
              <a:t>同步带及同步带轮</a:t>
            </a:r>
            <a:endParaRPr lang="zh-CN" altLang="en-US" sz="26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7" name="椭圆 3"/>
          <p:cNvSpPr/>
          <p:nvPr/>
        </p:nvSpPr>
        <p:spPr>
          <a:xfrm rot="16200000">
            <a:off x="7467776" y="3132260"/>
            <a:ext cx="6258915" cy="593477"/>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355600" dist="419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010370" y="5977221"/>
            <a:ext cx="10171715" cy="581555"/>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406400" dist="444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497724" y="-1"/>
            <a:ext cx="993227" cy="2790497"/>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chemeClr val="accent1">
              <a:lumMod val="75000"/>
            </a:schemeClr>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Light" panose="020B0502040204020203" pitchFamily="34" charset="-122"/>
                <a:ea typeface="微软雅黑 Light" panose="020B0502040204020203" pitchFamily="34" charset="-122"/>
              </a:rPr>
              <a:t>seventeen</a:t>
            </a:r>
            <a:endParaRPr lang="zh-CN" altLang="en-US" sz="24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2951902" y="576000"/>
            <a:ext cx="4627880" cy="860425"/>
          </a:xfrm>
          <a:prstGeom prst="rect">
            <a:avLst/>
          </a:prstGeom>
          <a:noFill/>
        </p:spPr>
        <p:txBody>
          <a:bodyPr wrap="none" rtlCol="0">
            <a:spAutoFit/>
          </a:bodyPr>
          <a:lstStyle/>
          <a:p>
            <a:r>
              <a:rPr lang="zh-CN" sz="5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上层结构之传动</a:t>
            </a:r>
          </a:p>
        </p:txBody>
      </p:sp>
      <p:sp>
        <p:nvSpPr>
          <p:cNvPr id="43" name="文本框 42"/>
          <p:cNvSpPr txBox="1"/>
          <p:nvPr/>
        </p:nvSpPr>
        <p:spPr>
          <a:xfrm>
            <a:off x="2952359" y="1735566"/>
            <a:ext cx="1402080" cy="58356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链传动</a:t>
            </a:r>
            <a:endParaRPr lang="zh-CN" altLang="en-US" sz="3200" dirty="0">
              <a:latin typeface="微软雅黑" panose="020B0503020204020204" pitchFamily="34" charset="-122"/>
              <a:ea typeface="微软雅黑" panose="020B0503020204020204" pitchFamily="34" charset="-122"/>
            </a:endParaRPr>
          </a:p>
        </p:txBody>
      </p:sp>
      <p:pic>
        <p:nvPicPr>
          <p:cNvPr id="2" name="Content Placeholder 3"/>
          <p:cNvPicPr>
            <a:picLocks noChangeAspect="1"/>
          </p:cNvPicPr>
          <p:nvPr/>
        </p:nvPicPr>
        <p:blipFill rotWithShape="1">
          <a:blip r:embed="rId2"/>
          <a:srcRect l="19602" t="58842" r="46773" b="13539"/>
          <a:stretch>
            <a:fillRect/>
          </a:stretch>
        </p:blipFill>
        <p:spPr>
          <a:xfrm>
            <a:off x="1288515" y="2790045"/>
            <a:ext cx="4106034" cy="1984907"/>
          </a:xfrm>
          <a:prstGeom prst="rect">
            <a:avLst/>
          </a:prstGeom>
        </p:spPr>
      </p:pic>
      <p:pic>
        <p:nvPicPr>
          <p:cNvPr id="5" name="Picture 3" descr="D:\FRC\课件\GIF\3876473379259652293.gif"/>
          <p:cNvPicPr>
            <a:picLocks noChangeAspect="1" noChangeArrowheads="1" noCrop="1"/>
          </p:cNvPicPr>
          <p:nvPr/>
        </p:nvPicPr>
        <p:blipFill>
          <a:blip r:embed="rId3"/>
          <a:srcRect/>
          <a:stretch>
            <a:fillRect/>
          </a:stretch>
        </p:blipFill>
        <p:spPr bwMode="auto">
          <a:xfrm>
            <a:off x="6310122" y="2318721"/>
            <a:ext cx="4106034" cy="18949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1694392" y="5124695"/>
            <a:ext cx="3185487" cy="369332"/>
          </a:xfrm>
          <a:prstGeom prst="rect">
            <a:avLst/>
          </a:prstGeom>
        </p:spPr>
        <p:txBody>
          <a:bodyPr wrap="none">
            <a:spAutoFit/>
          </a:bodyPr>
          <a:lstStyle/>
          <a:p>
            <a:r>
              <a:rPr lang="zh-CN" altLang="zh-CN" b="1" dirty="0">
                <a:cs typeface="Times New Roman" panose="02020603050405020304" pitchFamily="18" charset="0"/>
              </a:rPr>
              <a:t>一般用于负载较大一点的场所</a:t>
            </a:r>
            <a:endParaRPr lang="zh-CN" altLang="en-US" b="1" dirty="0"/>
          </a:p>
        </p:txBody>
      </p:sp>
      <p:sp>
        <p:nvSpPr>
          <p:cNvPr id="10" name="矩形 9"/>
          <p:cNvSpPr/>
          <p:nvPr/>
        </p:nvSpPr>
        <p:spPr>
          <a:xfrm>
            <a:off x="1694392" y="5643719"/>
            <a:ext cx="2954655" cy="369332"/>
          </a:xfrm>
          <a:prstGeom prst="rect">
            <a:avLst/>
          </a:prstGeom>
        </p:spPr>
        <p:txBody>
          <a:bodyPr wrap="none">
            <a:spAutoFit/>
          </a:bodyPr>
          <a:lstStyle/>
          <a:p>
            <a:r>
              <a:rPr lang="zh-CN" altLang="en-US" b="1" dirty="0" smtClean="0">
                <a:cs typeface="Times New Roman" panose="02020603050405020304" pitchFamily="18" charset="0"/>
              </a:rPr>
              <a:t>可以在很恶劣的环境下工作</a:t>
            </a:r>
            <a:endParaRPr lang="zh-CN" altLang="en-US" b="1" dirty="0"/>
          </a:p>
        </p:txBody>
      </p:sp>
      <p:sp>
        <p:nvSpPr>
          <p:cNvPr id="13" name="矩形 12"/>
          <p:cNvSpPr/>
          <p:nvPr/>
        </p:nvSpPr>
        <p:spPr>
          <a:xfrm>
            <a:off x="1694391" y="6216487"/>
            <a:ext cx="2723823" cy="369332"/>
          </a:xfrm>
          <a:prstGeom prst="rect">
            <a:avLst/>
          </a:prstGeom>
        </p:spPr>
        <p:txBody>
          <a:bodyPr wrap="none">
            <a:spAutoFit/>
          </a:bodyPr>
          <a:lstStyle/>
          <a:p>
            <a:r>
              <a:rPr lang="zh-CN" altLang="en-US" b="1" dirty="0" smtClean="0">
                <a:cs typeface="Times New Roman" panose="02020603050405020304" pitchFamily="18" charset="0"/>
              </a:rPr>
              <a:t>传动效率高，传动比精确</a:t>
            </a:r>
            <a:endParaRPr lang="zh-CN" altLang="en-US" b="1" dirty="0"/>
          </a:p>
        </p:txBody>
      </p:sp>
      <p:sp>
        <p:nvSpPr>
          <p:cNvPr id="15" name="文本框 14"/>
          <p:cNvSpPr txBox="1"/>
          <p:nvPr/>
        </p:nvSpPr>
        <p:spPr>
          <a:xfrm>
            <a:off x="1152612" y="5255623"/>
            <a:ext cx="339635" cy="646331"/>
          </a:xfrm>
          <a:prstGeom prst="rect">
            <a:avLst/>
          </a:prstGeom>
          <a:noFill/>
        </p:spPr>
        <p:txBody>
          <a:bodyPr wrap="square" rtlCol="0">
            <a:spAutoFit/>
          </a:bodyPr>
          <a:lstStyle/>
          <a:p>
            <a:r>
              <a:rPr lang="zh-CN" altLang="en-US" b="1" dirty="0" smtClean="0"/>
              <a:t>优点</a:t>
            </a:r>
            <a:endParaRPr lang="zh-CN" altLang="en-US" b="1" dirty="0"/>
          </a:p>
        </p:txBody>
      </p:sp>
      <p:sp>
        <p:nvSpPr>
          <p:cNvPr id="16" name="文本框 15"/>
          <p:cNvSpPr txBox="1"/>
          <p:nvPr/>
        </p:nvSpPr>
        <p:spPr>
          <a:xfrm>
            <a:off x="6430678" y="5297826"/>
            <a:ext cx="339635" cy="646331"/>
          </a:xfrm>
          <a:prstGeom prst="rect">
            <a:avLst/>
          </a:prstGeom>
          <a:noFill/>
        </p:spPr>
        <p:txBody>
          <a:bodyPr wrap="square" rtlCol="0">
            <a:spAutoFit/>
          </a:bodyPr>
          <a:lstStyle/>
          <a:p>
            <a:r>
              <a:rPr lang="zh-CN" altLang="en-US" b="1" dirty="0"/>
              <a:t>缺点</a:t>
            </a:r>
          </a:p>
        </p:txBody>
      </p:sp>
      <p:sp>
        <p:nvSpPr>
          <p:cNvPr id="17" name="矩形 16"/>
          <p:cNvSpPr/>
          <p:nvPr/>
        </p:nvSpPr>
        <p:spPr>
          <a:xfrm>
            <a:off x="7078968" y="5179961"/>
            <a:ext cx="3185487" cy="369332"/>
          </a:xfrm>
          <a:prstGeom prst="rect">
            <a:avLst/>
          </a:prstGeom>
        </p:spPr>
        <p:txBody>
          <a:bodyPr wrap="none">
            <a:spAutoFit/>
          </a:bodyPr>
          <a:lstStyle/>
          <a:p>
            <a:r>
              <a:rPr lang="zh-CN" altLang="en-US" b="1" dirty="0" smtClean="0"/>
              <a:t>较笨重，维修成本和难度较高</a:t>
            </a:r>
            <a:endParaRPr lang="zh-CN" altLang="en-US" b="1" dirty="0"/>
          </a:p>
        </p:txBody>
      </p:sp>
      <p:sp>
        <p:nvSpPr>
          <p:cNvPr id="18" name="矩形 17"/>
          <p:cNvSpPr/>
          <p:nvPr/>
        </p:nvSpPr>
        <p:spPr>
          <a:xfrm>
            <a:off x="7078968" y="5698985"/>
            <a:ext cx="4217455" cy="646331"/>
          </a:xfrm>
          <a:prstGeom prst="rect">
            <a:avLst/>
          </a:prstGeom>
        </p:spPr>
        <p:txBody>
          <a:bodyPr wrap="square">
            <a:spAutoFit/>
          </a:bodyPr>
          <a:lstStyle/>
          <a:p>
            <a:r>
              <a:rPr lang="zh-CN" altLang="en-US" b="1" dirty="0" smtClean="0"/>
              <a:t>链和轮在啮合中有冲击，且不可消除，故不可高速传动</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5"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7" name="椭圆 3"/>
          <p:cNvSpPr/>
          <p:nvPr/>
        </p:nvSpPr>
        <p:spPr>
          <a:xfrm rot="16200000">
            <a:off x="7467776" y="3132260"/>
            <a:ext cx="6258915" cy="593477"/>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355600" dist="419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497724" y="-1"/>
            <a:ext cx="993227" cy="2790497"/>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chemeClr val="accent6">
              <a:lumMod val="50000"/>
            </a:schemeClr>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Light" panose="020B0502040204020203" pitchFamily="34" charset="-122"/>
                <a:ea typeface="微软雅黑 Light" panose="020B0502040204020203" pitchFamily="34" charset="-122"/>
              </a:rPr>
              <a:t>eighteen</a:t>
            </a:r>
            <a:endParaRPr lang="zh-CN" altLang="en-US" sz="24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2951902" y="576000"/>
            <a:ext cx="4627880" cy="860425"/>
          </a:xfrm>
          <a:prstGeom prst="rect">
            <a:avLst/>
          </a:prstGeom>
          <a:noFill/>
        </p:spPr>
        <p:txBody>
          <a:bodyPr wrap="none" rtlCol="0">
            <a:spAutoFit/>
          </a:bodyPr>
          <a:lstStyle/>
          <a:p>
            <a:r>
              <a:rPr lang="zh-CN" sz="5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上层结构之传动</a:t>
            </a:r>
          </a:p>
        </p:txBody>
      </p:sp>
      <p:sp>
        <p:nvSpPr>
          <p:cNvPr id="6" name="文本框 5"/>
          <p:cNvSpPr txBox="1"/>
          <p:nvPr/>
        </p:nvSpPr>
        <p:spPr>
          <a:xfrm>
            <a:off x="2655108" y="1436192"/>
            <a:ext cx="1808480" cy="58356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齿轮传动</a:t>
            </a:r>
          </a:p>
        </p:txBody>
      </p:sp>
      <p:sp>
        <p:nvSpPr>
          <p:cNvPr id="2" name="文本框 1"/>
          <p:cNvSpPr txBox="1"/>
          <p:nvPr/>
        </p:nvSpPr>
        <p:spPr>
          <a:xfrm>
            <a:off x="7425697" y="3909577"/>
            <a:ext cx="1632857" cy="369332"/>
          </a:xfrm>
          <a:prstGeom prst="rect">
            <a:avLst/>
          </a:prstGeom>
          <a:noFill/>
        </p:spPr>
        <p:txBody>
          <a:bodyPr wrap="square" rtlCol="0">
            <a:spAutoFit/>
          </a:bodyPr>
          <a:lstStyle/>
          <a:p>
            <a:r>
              <a:rPr lang="zh-CN" altLang="en-US" b="1" dirty="0"/>
              <a:t>斜齿轮</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0692" y="4331530"/>
            <a:ext cx="2447241" cy="1953751"/>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180" y="4279238"/>
            <a:ext cx="2471229" cy="2006131"/>
          </a:xfrm>
          <a:prstGeom prst="rect">
            <a:avLst/>
          </a:prstGeom>
        </p:spPr>
      </p:pic>
      <p:sp>
        <p:nvSpPr>
          <p:cNvPr id="10" name="文本框 9"/>
          <p:cNvSpPr txBox="1"/>
          <p:nvPr/>
        </p:nvSpPr>
        <p:spPr>
          <a:xfrm>
            <a:off x="7179965" y="6379034"/>
            <a:ext cx="1632857" cy="369332"/>
          </a:xfrm>
          <a:prstGeom prst="rect">
            <a:avLst/>
          </a:prstGeom>
          <a:noFill/>
        </p:spPr>
        <p:txBody>
          <a:bodyPr wrap="square" rtlCol="0">
            <a:spAutoFit/>
          </a:bodyPr>
          <a:lstStyle/>
          <a:p>
            <a:r>
              <a:rPr lang="zh-CN" altLang="en-US" b="1" dirty="0" smtClean="0"/>
              <a:t>伞齿轮</a:t>
            </a:r>
            <a:endParaRPr lang="zh-CN" altLang="en-US" b="1" dirty="0"/>
          </a:p>
        </p:txBody>
      </p:sp>
      <p:sp>
        <p:nvSpPr>
          <p:cNvPr id="13" name="文本框 12"/>
          <p:cNvSpPr txBox="1"/>
          <p:nvPr/>
        </p:nvSpPr>
        <p:spPr>
          <a:xfrm>
            <a:off x="1681213" y="6379034"/>
            <a:ext cx="1632857" cy="369332"/>
          </a:xfrm>
          <a:prstGeom prst="rect">
            <a:avLst/>
          </a:prstGeom>
          <a:noFill/>
        </p:spPr>
        <p:txBody>
          <a:bodyPr wrap="square" rtlCol="0">
            <a:spAutoFit/>
          </a:bodyPr>
          <a:lstStyle/>
          <a:p>
            <a:r>
              <a:rPr lang="zh-CN" altLang="en-US" b="1" dirty="0"/>
              <a:t>齿轮齿条</a:t>
            </a:r>
          </a:p>
        </p:txBody>
      </p:sp>
      <p:sp>
        <p:nvSpPr>
          <p:cNvPr id="15" name="文本框 14"/>
          <p:cNvSpPr txBox="1"/>
          <p:nvPr/>
        </p:nvSpPr>
        <p:spPr>
          <a:xfrm>
            <a:off x="1985170" y="3909906"/>
            <a:ext cx="1632857" cy="369332"/>
          </a:xfrm>
          <a:prstGeom prst="rect">
            <a:avLst/>
          </a:prstGeom>
          <a:noFill/>
        </p:spPr>
        <p:txBody>
          <a:bodyPr wrap="square" rtlCol="0">
            <a:spAutoFit/>
          </a:bodyPr>
          <a:lstStyle/>
          <a:p>
            <a:r>
              <a:rPr lang="zh-CN" altLang="en-US" b="1" dirty="0" smtClean="0"/>
              <a:t>直齿轮</a:t>
            </a:r>
            <a:endParaRPr lang="zh-CN" altLang="en-US" b="1" dirty="0"/>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9924" y="2114233"/>
            <a:ext cx="3009948" cy="1689322"/>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0655" y="2114747"/>
            <a:ext cx="2686284" cy="17853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3"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7" name="椭圆 3"/>
          <p:cNvSpPr/>
          <p:nvPr/>
        </p:nvSpPr>
        <p:spPr>
          <a:xfrm rot="16200000">
            <a:off x="7929421" y="3132260"/>
            <a:ext cx="6258915" cy="593477"/>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355600" dist="419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497724" y="-1"/>
            <a:ext cx="993227" cy="2790497"/>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rgbClr val="00B050"/>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Light" panose="020B0502040204020203" pitchFamily="34" charset="-122"/>
                <a:ea typeface="微软雅黑 Light" panose="020B0502040204020203" pitchFamily="34" charset="-122"/>
              </a:rPr>
              <a:t>nineteen</a:t>
            </a:r>
            <a:endParaRPr lang="zh-CN" altLang="en-US" sz="24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2951902" y="576000"/>
            <a:ext cx="4627880" cy="860425"/>
          </a:xfrm>
          <a:prstGeom prst="rect">
            <a:avLst/>
          </a:prstGeom>
          <a:noFill/>
        </p:spPr>
        <p:txBody>
          <a:bodyPr wrap="none" rtlCol="0">
            <a:spAutoFit/>
          </a:bodyPr>
          <a:lstStyle/>
          <a:p>
            <a:r>
              <a:rPr lang="zh-CN" sz="5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上层结构之传动</a:t>
            </a:r>
          </a:p>
        </p:txBody>
      </p:sp>
      <p:sp>
        <p:nvSpPr>
          <p:cNvPr id="6" name="文本框 5"/>
          <p:cNvSpPr txBox="1"/>
          <p:nvPr/>
        </p:nvSpPr>
        <p:spPr>
          <a:xfrm>
            <a:off x="2655108" y="1436192"/>
            <a:ext cx="1808480" cy="58356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齿轮传动</a:t>
            </a:r>
          </a:p>
        </p:txBody>
      </p:sp>
      <p:pic>
        <p:nvPicPr>
          <p:cNvPr id="3" name="图片 2" descr="齿轮"/>
          <p:cNvPicPr>
            <a:picLocks noChangeAspect="1"/>
          </p:cNvPicPr>
          <p:nvPr/>
        </p:nvPicPr>
        <p:blipFill>
          <a:blip r:embed="rId2"/>
          <a:stretch>
            <a:fillRect/>
          </a:stretch>
        </p:blipFill>
        <p:spPr>
          <a:xfrm>
            <a:off x="5521960" y="1529080"/>
            <a:ext cx="5240020" cy="3135630"/>
          </a:xfrm>
          <a:prstGeom prst="rect">
            <a:avLst/>
          </a:prstGeom>
        </p:spPr>
      </p:pic>
      <p:sp>
        <p:nvSpPr>
          <p:cNvPr id="4" name="Text Box 7"/>
          <p:cNvSpPr txBox="1">
            <a:spLocks noChangeArrowheads="1"/>
          </p:cNvSpPr>
          <p:nvPr/>
        </p:nvSpPr>
        <p:spPr bwMode="auto">
          <a:xfrm>
            <a:off x="294640" y="2606040"/>
            <a:ext cx="4698365" cy="1370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None/>
            </a:pPr>
            <a:r>
              <a:rPr lang="zh-CN" altLang="en-US" sz="2600" b="1" dirty="0" smtClean="0"/>
              <a:t>重要参数：</a:t>
            </a:r>
            <a:endParaRPr lang="en-US" altLang="zh-CN" sz="2600" b="1" dirty="0" smtClean="0"/>
          </a:p>
          <a:p>
            <a:pPr>
              <a:buNone/>
            </a:pPr>
            <a:r>
              <a:rPr lang="zh-CN" altLang="en-US" sz="2600" b="1" dirty="0"/>
              <a:t>模</a:t>
            </a:r>
            <a:r>
              <a:rPr lang="zh-CN" altLang="en-US" sz="2600" b="1" dirty="0" smtClean="0"/>
              <a:t>数</a:t>
            </a:r>
            <a:r>
              <a:rPr lang="en-US" altLang="zh-CN" sz="2600" b="1" dirty="0" smtClean="0"/>
              <a:t>m</a:t>
            </a:r>
            <a:r>
              <a:rPr lang="zh-CN" altLang="en-US" sz="2600" b="1" dirty="0" smtClean="0"/>
              <a:t>、压力角</a:t>
            </a:r>
            <a:r>
              <a:rPr lang="en-US" altLang="zh-CN" sz="2600" b="1" dirty="0" smtClean="0"/>
              <a:t>a</a:t>
            </a:r>
            <a:r>
              <a:rPr lang="zh-CN" altLang="en-US" sz="2600" b="1" dirty="0" smtClean="0"/>
              <a:t>、齿数</a:t>
            </a:r>
            <a:r>
              <a:rPr lang="en-US" altLang="zh-CN" sz="2600" b="1" dirty="0" smtClean="0"/>
              <a:t>z</a:t>
            </a:r>
            <a:r>
              <a:rPr lang="zh-CN" altLang="en-US" sz="2600" b="1" dirty="0" smtClean="0"/>
              <a:t>、分度圆</a:t>
            </a:r>
            <a:r>
              <a:rPr lang="zh-CN" altLang="en-US" sz="2600" b="1" dirty="0"/>
              <a:t>直</a:t>
            </a:r>
            <a:r>
              <a:rPr lang="zh-CN" altLang="en-US" sz="2600" b="1" dirty="0" smtClean="0"/>
              <a:t>径</a:t>
            </a:r>
            <a:r>
              <a:rPr lang="en-US" altLang="zh-CN" sz="2600" b="1" dirty="0"/>
              <a:t>d</a:t>
            </a:r>
            <a:endParaRPr lang="zh-CN" altLang="en-US" sz="2600" dirty="0"/>
          </a:p>
        </p:txBody>
      </p:sp>
      <p:sp>
        <p:nvSpPr>
          <p:cNvPr id="14" name="Text Box 7"/>
          <p:cNvSpPr txBox="1">
            <a:spLocks noChangeArrowheads="1"/>
          </p:cNvSpPr>
          <p:nvPr/>
        </p:nvSpPr>
        <p:spPr bwMode="auto">
          <a:xfrm>
            <a:off x="294613" y="3976878"/>
            <a:ext cx="3875523"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None/>
            </a:pPr>
            <a:r>
              <a:rPr lang="zh-CN" altLang="en-US" sz="2600" b="1" dirty="0" smtClean="0"/>
              <a:t>模数越大，齿形越宽</a:t>
            </a:r>
            <a:endParaRPr lang="en-US" altLang="zh-CN" sz="2600" dirty="0"/>
          </a:p>
          <a:p>
            <a:pPr>
              <a:buNone/>
            </a:pPr>
            <a:r>
              <a:rPr lang="zh-CN" altLang="en-US" sz="2600" b="1" dirty="0"/>
              <a:t>压力</a:t>
            </a:r>
            <a:r>
              <a:rPr lang="zh-CN" altLang="en-US" sz="2600" b="1" dirty="0" smtClean="0"/>
              <a:t>角  常用</a:t>
            </a:r>
            <a:r>
              <a:rPr lang="en-US" altLang="zh-CN" sz="2600" b="1" dirty="0" smtClean="0"/>
              <a:t>20</a:t>
            </a:r>
            <a:r>
              <a:rPr lang="zh-CN" altLang="en-US" sz="2600" b="1" dirty="0" smtClean="0"/>
              <a:t>度</a:t>
            </a:r>
            <a:endParaRPr lang="en-US" altLang="zh-CN" sz="2600" b="1" dirty="0" smtClean="0"/>
          </a:p>
          <a:p>
            <a:pPr>
              <a:buNone/>
            </a:pPr>
            <a:r>
              <a:rPr lang="zh-CN" altLang="en-US" sz="2600" b="1" dirty="0"/>
              <a:t>分度</a:t>
            </a:r>
            <a:r>
              <a:rPr lang="zh-CN" altLang="en-US" sz="2600" b="1" dirty="0" smtClean="0"/>
              <a:t>圆直径</a:t>
            </a:r>
            <a:r>
              <a:rPr lang="en-US" altLang="zh-CN" sz="2600" b="1" dirty="0" smtClean="0"/>
              <a:t>d=</a:t>
            </a:r>
            <a:r>
              <a:rPr lang="en-US" altLang="zh-CN" sz="2600" b="1" dirty="0" err="1" smtClean="0"/>
              <a:t>mz</a:t>
            </a:r>
            <a:endParaRPr lang="en-US" altLang="zh-CN" sz="2600" b="1" dirty="0" smtClean="0"/>
          </a:p>
          <a:p>
            <a:pPr>
              <a:buNone/>
            </a:pPr>
            <a:r>
              <a:rPr lang="zh-CN" altLang="en-US" sz="2600" b="1" dirty="0"/>
              <a:t>未变</a:t>
            </a:r>
            <a:r>
              <a:rPr lang="zh-CN" altLang="en-US" sz="2600" b="1" dirty="0" smtClean="0"/>
              <a:t>位的齿轮组中，其安装中心距即为两齿轮分度圆半径之和</a:t>
            </a:r>
            <a:endParaRPr lang="en-US" altLang="zh-CN" sz="2600" b="1" dirty="0" smtClean="0"/>
          </a:p>
        </p:txBody>
      </p:sp>
      <p:sp>
        <p:nvSpPr>
          <p:cNvPr id="8" name="Text Box 7"/>
          <p:cNvSpPr txBox="1">
            <a:spLocks noChangeArrowheads="1"/>
          </p:cNvSpPr>
          <p:nvPr/>
        </p:nvSpPr>
        <p:spPr bwMode="auto">
          <a:xfrm>
            <a:off x="5521960" y="5667375"/>
            <a:ext cx="3921125" cy="891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None/>
            </a:pPr>
            <a:r>
              <a:rPr lang="zh-CN" altLang="en-US" sz="2600" b="1" dirty="0"/>
              <a:t>啮</a:t>
            </a:r>
            <a:r>
              <a:rPr lang="zh-CN" altLang="en-US" sz="2600" b="1" dirty="0" smtClean="0"/>
              <a:t>合条件，模数相同，分度圆相切</a:t>
            </a:r>
            <a:endParaRPr lang="zh-CN" altLang="en-US"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25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250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7" name="椭圆 3"/>
          <p:cNvSpPr/>
          <p:nvPr/>
        </p:nvSpPr>
        <p:spPr>
          <a:xfrm rot="16200000">
            <a:off x="7467776" y="3132260"/>
            <a:ext cx="6258915" cy="593477"/>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355600" dist="419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993225" y="5580981"/>
            <a:ext cx="10171715" cy="581555"/>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406400" dist="444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497724" y="-1"/>
            <a:ext cx="993227" cy="2790497"/>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rgbClr val="F77128">
              <a:alpha val="70000"/>
            </a:srgbClr>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微软雅黑 Light" panose="020B0502040204020203" pitchFamily="34" charset="-122"/>
                <a:ea typeface="微软雅黑 Light" panose="020B0502040204020203" pitchFamily="34" charset="-122"/>
              </a:rPr>
              <a:t>one</a:t>
            </a:r>
            <a:endParaRPr lang="zh-CN" altLang="en-US" sz="32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3203285" y="576000"/>
            <a:ext cx="5212080" cy="1106805"/>
          </a:xfrm>
          <a:prstGeom prst="rect">
            <a:avLst/>
          </a:prstGeom>
          <a:noFill/>
        </p:spPr>
        <p:txBody>
          <a:bodyPr wrap="none" rtlCol="0">
            <a:spAutoFit/>
          </a:bodyPr>
          <a:lstStyle/>
          <a:p>
            <a:r>
              <a:rPr lang="zh-CN" sz="66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机械结构分类</a:t>
            </a:r>
            <a:endParaRPr lang="zh-CN" sz="6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nvGrpSpPr>
          <p:cNvPr id="19" name="组合 18"/>
          <p:cNvGrpSpPr/>
          <p:nvPr/>
        </p:nvGrpSpPr>
        <p:grpSpPr>
          <a:xfrm>
            <a:off x="1893800" y="2761176"/>
            <a:ext cx="3001282" cy="3001282"/>
            <a:chOff x="2069154" y="2911325"/>
            <a:chExt cx="2920527" cy="2920527"/>
          </a:xfrm>
        </p:grpSpPr>
        <p:sp>
          <p:nvSpPr>
            <p:cNvPr id="18" name="任意多边形 17"/>
            <p:cNvSpPr/>
            <p:nvPr/>
          </p:nvSpPr>
          <p:spPr>
            <a:xfrm>
              <a:off x="2069154" y="2911325"/>
              <a:ext cx="2920527" cy="2920527"/>
            </a:xfrm>
            <a:custGeom>
              <a:avLst/>
              <a:gdLst>
                <a:gd name="connsiteX0" fmla="*/ 1355834 w 2711670"/>
                <a:gd name="connsiteY0" fmla="*/ 139267 h 2711670"/>
                <a:gd name="connsiteX1" fmla="*/ 139267 w 2711670"/>
                <a:gd name="connsiteY1" fmla="*/ 1355834 h 2711670"/>
                <a:gd name="connsiteX2" fmla="*/ 1355834 w 2711670"/>
                <a:gd name="connsiteY2" fmla="*/ 2572401 h 2711670"/>
                <a:gd name="connsiteX3" fmla="*/ 2572401 w 2711670"/>
                <a:gd name="connsiteY3" fmla="*/ 1355834 h 2711670"/>
                <a:gd name="connsiteX4" fmla="*/ 1355834 w 2711670"/>
                <a:gd name="connsiteY4" fmla="*/ 139267 h 2711670"/>
                <a:gd name="connsiteX5" fmla="*/ 1355835 w 2711670"/>
                <a:gd name="connsiteY5" fmla="*/ 0 h 2711670"/>
                <a:gd name="connsiteX6" fmla="*/ 2711670 w 2711670"/>
                <a:gd name="connsiteY6" fmla="*/ 1355835 h 2711670"/>
                <a:gd name="connsiteX7" fmla="*/ 1355835 w 2711670"/>
                <a:gd name="connsiteY7" fmla="*/ 2711670 h 2711670"/>
                <a:gd name="connsiteX8" fmla="*/ 0 w 2711670"/>
                <a:gd name="connsiteY8" fmla="*/ 1355835 h 2711670"/>
                <a:gd name="connsiteX9" fmla="*/ 1355835 w 2711670"/>
                <a:gd name="connsiteY9" fmla="*/ 0 h 271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1670" h="2711670">
                  <a:moveTo>
                    <a:pt x="1355834" y="139267"/>
                  </a:moveTo>
                  <a:cubicBezTo>
                    <a:pt x="683943" y="139267"/>
                    <a:pt x="139267" y="683943"/>
                    <a:pt x="139267" y="1355834"/>
                  </a:cubicBezTo>
                  <a:cubicBezTo>
                    <a:pt x="139267" y="2027725"/>
                    <a:pt x="683943" y="2572401"/>
                    <a:pt x="1355834" y="2572401"/>
                  </a:cubicBezTo>
                  <a:cubicBezTo>
                    <a:pt x="2027725" y="2572401"/>
                    <a:pt x="2572401" y="2027725"/>
                    <a:pt x="2572401" y="1355834"/>
                  </a:cubicBezTo>
                  <a:cubicBezTo>
                    <a:pt x="2572401" y="683943"/>
                    <a:pt x="2027725" y="139267"/>
                    <a:pt x="1355834" y="139267"/>
                  </a:cubicBezTo>
                  <a:close/>
                  <a:moveTo>
                    <a:pt x="1355835" y="0"/>
                  </a:moveTo>
                  <a:cubicBezTo>
                    <a:pt x="2104642" y="0"/>
                    <a:pt x="2711670" y="607028"/>
                    <a:pt x="2711670" y="1355835"/>
                  </a:cubicBezTo>
                  <a:cubicBezTo>
                    <a:pt x="2711670" y="2104642"/>
                    <a:pt x="2104642" y="2711670"/>
                    <a:pt x="1355835" y="2711670"/>
                  </a:cubicBezTo>
                  <a:cubicBezTo>
                    <a:pt x="607028" y="2711670"/>
                    <a:pt x="0" y="2104642"/>
                    <a:pt x="0" y="1355835"/>
                  </a:cubicBezTo>
                  <a:cubicBezTo>
                    <a:pt x="0" y="607028"/>
                    <a:pt x="607028" y="0"/>
                    <a:pt x="1355835" y="0"/>
                  </a:cubicBezTo>
                  <a:close/>
                </a:path>
              </a:pathLst>
            </a:custGeom>
            <a:solidFill>
              <a:srgbClr val="F771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312852" y="3155023"/>
              <a:ext cx="2433133" cy="2433133"/>
            </a:xfrm>
            <a:prstGeom prst="ellipse">
              <a:avLst/>
            </a:prstGeom>
            <a:solidFill>
              <a:srgbClr val="F7712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smtClean="0">
                <a:latin typeface="微软雅黑 Light" panose="020B0502040204020203" pitchFamily="34" charset="-122"/>
                <a:ea typeface="微软雅黑 Light" panose="020B0502040204020203" pitchFamily="34" charset="-122"/>
              </a:endParaRPr>
            </a:p>
            <a:p>
              <a:pPr algn="ctr"/>
              <a:endParaRPr lang="en-US" altLang="zh-CN" sz="2400" dirty="0">
                <a:latin typeface="微软雅黑 Light" panose="020B0502040204020203" pitchFamily="34" charset="-122"/>
                <a:ea typeface="微软雅黑 Light" panose="020B0502040204020203" pitchFamily="34" charset="-122"/>
              </a:endParaRPr>
            </a:p>
            <a:p>
              <a:pPr algn="ctr"/>
              <a:endParaRPr lang="en-US" altLang="zh-CN" sz="2400" dirty="0" smtClean="0">
                <a:latin typeface="微软雅黑 Light" panose="020B0502040204020203" pitchFamily="34" charset="-122"/>
                <a:ea typeface="微软雅黑 Light" panose="020B0502040204020203" pitchFamily="34" charset="-122"/>
              </a:endParaRPr>
            </a:p>
            <a:p>
              <a:pPr algn="ctr"/>
              <a:r>
                <a:rPr lang="zh-CN" altLang="en-US" sz="4000" dirty="0" smtClean="0">
                  <a:latin typeface="微软雅黑 Light" panose="020B0502040204020203" pitchFamily="34" charset="-122"/>
                  <a:ea typeface="微软雅黑 Light" panose="020B0502040204020203" pitchFamily="34" charset="-122"/>
                </a:rPr>
                <a:t>底层移动机构</a:t>
              </a:r>
              <a:endParaRPr lang="en-US" altLang="zh-CN" sz="4000" dirty="0" smtClean="0">
                <a:latin typeface="微软雅黑 Light" panose="020B0502040204020203" pitchFamily="34" charset="-122"/>
                <a:ea typeface="微软雅黑 Light" panose="020B0502040204020203" pitchFamily="34" charset="-122"/>
              </a:endParaRPr>
            </a:p>
            <a:p>
              <a:pPr algn="ctr"/>
              <a:endParaRPr lang="en-US" altLang="zh-CN" sz="2000" dirty="0">
                <a:latin typeface="微软雅黑 Light" panose="020B0502040204020203" pitchFamily="34" charset="-122"/>
                <a:ea typeface="微软雅黑 Light" panose="020B0502040204020203" pitchFamily="34" charset="-122"/>
              </a:endParaRPr>
            </a:p>
            <a:p>
              <a:pPr algn="ctr"/>
              <a:endParaRPr lang="en-US" altLang="zh-CN" sz="2800" dirty="0" smtClean="0"/>
            </a:p>
            <a:p>
              <a:pPr algn="ctr"/>
              <a:endParaRPr lang="zh-CN" altLang="en-US" sz="2800" dirty="0"/>
            </a:p>
          </p:txBody>
        </p:sp>
      </p:grpSp>
      <p:grpSp>
        <p:nvGrpSpPr>
          <p:cNvPr id="21" name="组合 20"/>
          <p:cNvGrpSpPr/>
          <p:nvPr/>
        </p:nvGrpSpPr>
        <p:grpSpPr>
          <a:xfrm>
            <a:off x="5151210" y="3286379"/>
            <a:ext cx="1930672" cy="1930672"/>
            <a:chOff x="2069154" y="2911325"/>
            <a:chExt cx="2920527" cy="2920527"/>
          </a:xfrm>
        </p:grpSpPr>
        <p:sp>
          <p:nvSpPr>
            <p:cNvPr id="22" name="任意多边形 21"/>
            <p:cNvSpPr/>
            <p:nvPr/>
          </p:nvSpPr>
          <p:spPr>
            <a:xfrm>
              <a:off x="2069154" y="2911325"/>
              <a:ext cx="2920527" cy="2920527"/>
            </a:xfrm>
            <a:custGeom>
              <a:avLst/>
              <a:gdLst>
                <a:gd name="connsiteX0" fmla="*/ 1355834 w 2711670"/>
                <a:gd name="connsiteY0" fmla="*/ 139267 h 2711670"/>
                <a:gd name="connsiteX1" fmla="*/ 139267 w 2711670"/>
                <a:gd name="connsiteY1" fmla="*/ 1355834 h 2711670"/>
                <a:gd name="connsiteX2" fmla="*/ 1355834 w 2711670"/>
                <a:gd name="connsiteY2" fmla="*/ 2572401 h 2711670"/>
                <a:gd name="connsiteX3" fmla="*/ 2572401 w 2711670"/>
                <a:gd name="connsiteY3" fmla="*/ 1355834 h 2711670"/>
                <a:gd name="connsiteX4" fmla="*/ 1355834 w 2711670"/>
                <a:gd name="connsiteY4" fmla="*/ 139267 h 2711670"/>
                <a:gd name="connsiteX5" fmla="*/ 1355835 w 2711670"/>
                <a:gd name="connsiteY5" fmla="*/ 0 h 2711670"/>
                <a:gd name="connsiteX6" fmla="*/ 2711670 w 2711670"/>
                <a:gd name="connsiteY6" fmla="*/ 1355835 h 2711670"/>
                <a:gd name="connsiteX7" fmla="*/ 1355835 w 2711670"/>
                <a:gd name="connsiteY7" fmla="*/ 2711670 h 2711670"/>
                <a:gd name="connsiteX8" fmla="*/ 0 w 2711670"/>
                <a:gd name="connsiteY8" fmla="*/ 1355835 h 2711670"/>
                <a:gd name="connsiteX9" fmla="*/ 1355835 w 2711670"/>
                <a:gd name="connsiteY9" fmla="*/ 0 h 271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1670" h="2711670">
                  <a:moveTo>
                    <a:pt x="1355834" y="139267"/>
                  </a:moveTo>
                  <a:cubicBezTo>
                    <a:pt x="683943" y="139267"/>
                    <a:pt x="139267" y="683943"/>
                    <a:pt x="139267" y="1355834"/>
                  </a:cubicBezTo>
                  <a:cubicBezTo>
                    <a:pt x="139267" y="2027725"/>
                    <a:pt x="683943" y="2572401"/>
                    <a:pt x="1355834" y="2572401"/>
                  </a:cubicBezTo>
                  <a:cubicBezTo>
                    <a:pt x="2027725" y="2572401"/>
                    <a:pt x="2572401" y="2027725"/>
                    <a:pt x="2572401" y="1355834"/>
                  </a:cubicBezTo>
                  <a:cubicBezTo>
                    <a:pt x="2572401" y="683943"/>
                    <a:pt x="2027725" y="139267"/>
                    <a:pt x="1355834" y="139267"/>
                  </a:cubicBezTo>
                  <a:close/>
                  <a:moveTo>
                    <a:pt x="1355835" y="0"/>
                  </a:moveTo>
                  <a:cubicBezTo>
                    <a:pt x="2104642" y="0"/>
                    <a:pt x="2711670" y="607028"/>
                    <a:pt x="2711670" y="1355835"/>
                  </a:cubicBezTo>
                  <a:cubicBezTo>
                    <a:pt x="2711670" y="2104642"/>
                    <a:pt x="2104642" y="2711670"/>
                    <a:pt x="1355835" y="2711670"/>
                  </a:cubicBezTo>
                  <a:cubicBezTo>
                    <a:pt x="607028" y="2711670"/>
                    <a:pt x="0" y="2104642"/>
                    <a:pt x="0" y="1355835"/>
                  </a:cubicBezTo>
                  <a:cubicBezTo>
                    <a:pt x="0" y="607028"/>
                    <a:pt x="607028" y="0"/>
                    <a:pt x="1355835" y="0"/>
                  </a:cubicBezTo>
                  <a:close/>
                </a:path>
              </a:pathLst>
            </a:custGeom>
            <a:solidFill>
              <a:srgbClr val="F771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2312852" y="3155023"/>
              <a:ext cx="2433133" cy="2433133"/>
            </a:xfrm>
            <a:prstGeom prst="ellipse">
              <a:avLst/>
            </a:prstGeom>
            <a:solidFill>
              <a:srgbClr val="F7712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Light" panose="020B0502040204020203" pitchFamily="34" charset="-122"/>
                <a:ea typeface="微软雅黑 Light" panose="020B0502040204020203" pitchFamily="34" charset="-122"/>
              </a:endParaRPr>
            </a:p>
          </p:txBody>
        </p:sp>
      </p:grpSp>
      <p:grpSp>
        <p:nvGrpSpPr>
          <p:cNvPr id="24" name="组合 23"/>
          <p:cNvGrpSpPr/>
          <p:nvPr/>
        </p:nvGrpSpPr>
        <p:grpSpPr>
          <a:xfrm>
            <a:off x="7338010" y="2622646"/>
            <a:ext cx="3258138" cy="3258138"/>
            <a:chOff x="2069154" y="2911325"/>
            <a:chExt cx="2920527" cy="2920527"/>
          </a:xfrm>
        </p:grpSpPr>
        <p:sp>
          <p:nvSpPr>
            <p:cNvPr id="25" name="任意多边形 24"/>
            <p:cNvSpPr/>
            <p:nvPr/>
          </p:nvSpPr>
          <p:spPr>
            <a:xfrm>
              <a:off x="2069154" y="2911325"/>
              <a:ext cx="2920527" cy="2920527"/>
            </a:xfrm>
            <a:custGeom>
              <a:avLst/>
              <a:gdLst>
                <a:gd name="connsiteX0" fmla="*/ 1355834 w 2711670"/>
                <a:gd name="connsiteY0" fmla="*/ 139267 h 2711670"/>
                <a:gd name="connsiteX1" fmla="*/ 139267 w 2711670"/>
                <a:gd name="connsiteY1" fmla="*/ 1355834 h 2711670"/>
                <a:gd name="connsiteX2" fmla="*/ 1355834 w 2711670"/>
                <a:gd name="connsiteY2" fmla="*/ 2572401 h 2711670"/>
                <a:gd name="connsiteX3" fmla="*/ 2572401 w 2711670"/>
                <a:gd name="connsiteY3" fmla="*/ 1355834 h 2711670"/>
                <a:gd name="connsiteX4" fmla="*/ 1355834 w 2711670"/>
                <a:gd name="connsiteY4" fmla="*/ 139267 h 2711670"/>
                <a:gd name="connsiteX5" fmla="*/ 1355835 w 2711670"/>
                <a:gd name="connsiteY5" fmla="*/ 0 h 2711670"/>
                <a:gd name="connsiteX6" fmla="*/ 2711670 w 2711670"/>
                <a:gd name="connsiteY6" fmla="*/ 1355835 h 2711670"/>
                <a:gd name="connsiteX7" fmla="*/ 1355835 w 2711670"/>
                <a:gd name="connsiteY7" fmla="*/ 2711670 h 2711670"/>
                <a:gd name="connsiteX8" fmla="*/ 0 w 2711670"/>
                <a:gd name="connsiteY8" fmla="*/ 1355835 h 2711670"/>
                <a:gd name="connsiteX9" fmla="*/ 1355835 w 2711670"/>
                <a:gd name="connsiteY9" fmla="*/ 0 h 271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1670" h="2711670">
                  <a:moveTo>
                    <a:pt x="1355834" y="139267"/>
                  </a:moveTo>
                  <a:cubicBezTo>
                    <a:pt x="683943" y="139267"/>
                    <a:pt x="139267" y="683943"/>
                    <a:pt x="139267" y="1355834"/>
                  </a:cubicBezTo>
                  <a:cubicBezTo>
                    <a:pt x="139267" y="2027725"/>
                    <a:pt x="683943" y="2572401"/>
                    <a:pt x="1355834" y="2572401"/>
                  </a:cubicBezTo>
                  <a:cubicBezTo>
                    <a:pt x="2027725" y="2572401"/>
                    <a:pt x="2572401" y="2027725"/>
                    <a:pt x="2572401" y="1355834"/>
                  </a:cubicBezTo>
                  <a:cubicBezTo>
                    <a:pt x="2572401" y="683943"/>
                    <a:pt x="2027725" y="139267"/>
                    <a:pt x="1355834" y="139267"/>
                  </a:cubicBezTo>
                  <a:close/>
                  <a:moveTo>
                    <a:pt x="1355835" y="0"/>
                  </a:moveTo>
                  <a:cubicBezTo>
                    <a:pt x="2104642" y="0"/>
                    <a:pt x="2711670" y="607028"/>
                    <a:pt x="2711670" y="1355835"/>
                  </a:cubicBezTo>
                  <a:cubicBezTo>
                    <a:pt x="2711670" y="2104642"/>
                    <a:pt x="2104642" y="2711670"/>
                    <a:pt x="1355835" y="2711670"/>
                  </a:cubicBezTo>
                  <a:cubicBezTo>
                    <a:pt x="607028" y="2711670"/>
                    <a:pt x="0" y="2104642"/>
                    <a:pt x="0" y="1355835"/>
                  </a:cubicBezTo>
                  <a:cubicBezTo>
                    <a:pt x="0" y="607028"/>
                    <a:pt x="607028" y="0"/>
                    <a:pt x="1355835" y="0"/>
                  </a:cubicBezTo>
                  <a:close/>
                </a:path>
              </a:pathLst>
            </a:custGeom>
            <a:solidFill>
              <a:srgbClr val="F771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312852" y="3155023"/>
              <a:ext cx="2433133" cy="2433133"/>
            </a:xfrm>
            <a:prstGeom prst="ellipse">
              <a:avLst/>
            </a:prstGeom>
            <a:solidFill>
              <a:srgbClr val="F7712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smtClean="0">
                  <a:latin typeface="微软雅黑 Light" panose="020B0502040204020203" pitchFamily="34" charset="-122"/>
                  <a:ea typeface="微软雅黑 Light" panose="020B0502040204020203" pitchFamily="34" charset="-122"/>
                </a:rPr>
                <a:t>上层执行机构</a:t>
              </a:r>
            </a:p>
          </p:txBody>
        </p:sp>
      </p:grpSp>
      <p:cxnSp>
        <p:nvCxnSpPr>
          <p:cNvPr id="8" name="直接连接符 7"/>
          <p:cNvCxnSpPr/>
          <p:nvPr/>
        </p:nvCxnSpPr>
        <p:spPr>
          <a:xfrm>
            <a:off x="7081882" y="4261817"/>
            <a:ext cx="290780" cy="2022"/>
          </a:xfrm>
          <a:prstGeom prst="line">
            <a:avLst/>
          </a:prstGeom>
          <a:ln w="38100">
            <a:solidFill>
              <a:srgbClr val="F77128"/>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4879343" y="4242823"/>
            <a:ext cx="264823" cy="5461"/>
          </a:xfrm>
          <a:prstGeom prst="line">
            <a:avLst/>
          </a:prstGeom>
          <a:ln w="38100">
            <a:solidFill>
              <a:srgbClr val="F77128"/>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11" name="任意多边形 10"/>
          <p:cNvSpPr/>
          <p:nvPr/>
        </p:nvSpPr>
        <p:spPr>
          <a:xfrm>
            <a:off x="1344930" y="0"/>
            <a:ext cx="1146175" cy="2790190"/>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chemeClr val="accent2">
              <a:lumMod val="75000"/>
            </a:schemeClr>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Light" panose="020B0502040204020203" pitchFamily="34" charset="-122"/>
                <a:ea typeface="微软雅黑 Light" panose="020B0502040204020203" pitchFamily="34" charset="-122"/>
              </a:rPr>
              <a:t>twenty</a:t>
            </a:r>
            <a:endParaRPr lang="zh-CN" altLang="en-US" sz="24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2951902" y="576000"/>
            <a:ext cx="4627880" cy="860425"/>
          </a:xfrm>
          <a:prstGeom prst="rect">
            <a:avLst/>
          </a:prstGeom>
          <a:noFill/>
        </p:spPr>
        <p:txBody>
          <a:bodyPr wrap="none" rtlCol="0">
            <a:spAutoFit/>
          </a:bodyPr>
          <a:lstStyle/>
          <a:p>
            <a:r>
              <a:rPr lang="zh-CN" sz="5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上层结构之传动</a:t>
            </a:r>
          </a:p>
        </p:txBody>
      </p:sp>
      <p:sp>
        <p:nvSpPr>
          <p:cNvPr id="8" name="文本框 7"/>
          <p:cNvSpPr txBox="1"/>
          <p:nvPr/>
        </p:nvSpPr>
        <p:spPr>
          <a:xfrm>
            <a:off x="2952288" y="1872437"/>
            <a:ext cx="1808480" cy="58356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多杆传动</a:t>
            </a:r>
          </a:p>
        </p:txBody>
      </p:sp>
      <p:pic>
        <p:nvPicPr>
          <p:cNvPr id="5" name="图片 4" descr="C:\Users\Administrator\Desktop\四杆滑块.gif四杆滑块"/>
          <p:cNvPicPr>
            <a:picLocks noChangeAspect="1"/>
          </p:cNvPicPr>
          <p:nvPr/>
        </p:nvPicPr>
        <p:blipFill>
          <a:blip r:embed="rId2"/>
          <a:srcRect/>
          <a:stretch>
            <a:fillRect/>
          </a:stretch>
        </p:blipFill>
        <p:spPr>
          <a:xfrm>
            <a:off x="5391150" y="2561273"/>
            <a:ext cx="3529965" cy="3402330"/>
          </a:xfrm>
          <a:prstGeom prst="rect">
            <a:avLst/>
          </a:prstGeom>
        </p:spPr>
      </p:pic>
      <p:pic>
        <p:nvPicPr>
          <p:cNvPr id="9" name="图片 8" descr="四杆3"/>
          <p:cNvPicPr>
            <a:picLocks noChangeAspect="1"/>
          </p:cNvPicPr>
          <p:nvPr/>
        </p:nvPicPr>
        <p:blipFill>
          <a:blip r:embed="rId3"/>
          <a:stretch>
            <a:fillRect/>
          </a:stretch>
        </p:blipFill>
        <p:spPr>
          <a:xfrm>
            <a:off x="9166860" y="497205"/>
            <a:ext cx="2486025" cy="3333750"/>
          </a:xfrm>
          <a:prstGeom prst="rect">
            <a:avLst/>
          </a:prstGeom>
        </p:spPr>
      </p:pic>
      <p:pic>
        <p:nvPicPr>
          <p:cNvPr id="10" name="图片 9" descr="四杆4"/>
          <p:cNvPicPr>
            <a:picLocks noChangeAspect="1"/>
          </p:cNvPicPr>
          <p:nvPr/>
        </p:nvPicPr>
        <p:blipFill>
          <a:blip r:embed="rId4"/>
          <a:stretch>
            <a:fillRect/>
          </a:stretch>
        </p:blipFill>
        <p:spPr>
          <a:xfrm>
            <a:off x="304800" y="3020695"/>
            <a:ext cx="4914900" cy="3086100"/>
          </a:xfrm>
          <a:prstGeom prst="rect">
            <a:avLst/>
          </a:prstGeom>
        </p:spPr>
      </p:pic>
      <p:sp>
        <p:nvSpPr>
          <p:cNvPr id="15" name="文本框 14"/>
          <p:cNvSpPr txBox="1"/>
          <p:nvPr/>
        </p:nvSpPr>
        <p:spPr>
          <a:xfrm>
            <a:off x="9093200" y="4962525"/>
            <a:ext cx="2633345" cy="1291590"/>
          </a:xfrm>
          <a:prstGeom prst="rect">
            <a:avLst/>
          </a:prstGeom>
          <a:noFill/>
        </p:spPr>
        <p:txBody>
          <a:bodyPr wrap="square" rtlCol="0">
            <a:spAutoFit/>
          </a:bodyPr>
          <a:lstStyle/>
          <a:p>
            <a:r>
              <a:rPr lang="zh-CN" altLang="en-US" sz="2600"/>
              <a:t>结构简单，容易控制，易损坏，运动冲击大</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7" name="椭圆 3"/>
          <p:cNvSpPr/>
          <p:nvPr/>
        </p:nvSpPr>
        <p:spPr>
          <a:xfrm rot="16200000">
            <a:off x="7467776" y="3132260"/>
            <a:ext cx="6258915" cy="593477"/>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355600" dist="419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993225" y="5580981"/>
            <a:ext cx="10171715" cy="581555"/>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406400" dist="444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497724" y="-1"/>
            <a:ext cx="993227" cy="2790497"/>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chemeClr val="accent3">
              <a:lumMod val="75000"/>
            </a:schemeClr>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Light" panose="020B0502040204020203" pitchFamily="34" charset="-122"/>
                <a:ea typeface="微软雅黑 Light" panose="020B0502040204020203" pitchFamily="34" charset="-122"/>
              </a:rPr>
              <a:t>21</a:t>
            </a:r>
          </a:p>
        </p:txBody>
      </p:sp>
      <p:sp>
        <p:nvSpPr>
          <p:cNvPr id="12" name="文本框 11"/>
          <p:cNvSpPr txBox="1"/>
          <p:nvPr/>
        </p:nvSpPr>
        <p:spPr>
          <a:xfrm>
            <a:off x="2951902" y="576000"/>
            <a:ext cx="5262880" cy="860425"/>
          </a:xfrm>
          <a:prstGeom prst="rect">
            <a:avLst/>
          </a:prstGeom>
          <a:noFill/>
        </p:spPr>
        <p:txBody>
          <a:bodyPr wrap="none" rtlCol="0">
            <a:spAutoFit/>
          </a:bodyPr>
          <a:lstStyle/>
          <a:p>
            <a:r>
              <a:rPr lang="zh-CN" sz="5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上层结构之连接件</a:t>
            </a:r>
          </a:p>
        </p:txBody>
      </p:sp>
      <p:sp>
        <p:nvSpPr>
          <p:cNvPr id="41" name="文本框 40"/>
          <p:cNvSpPr txBox="1"/>
          <p:nvPr/>
        </p:nvSpPr>
        <p:spPr>
          <a:xfrm>
            <a:off x="1238423" y="3307537"/>
            <a:ext cx="2214880" cy="58356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螺纹连接件</a:t>
            </a:r>
          </a:p>
        </p:txBody>
      </p:sp>
      <p:sp>
        <p:nvSpPr>
          <p:cNvPr id="43" name="文本框 42"/>
          <p:cNvSpPr txBox="1"/>
          <p:nvPr/>
        </p:nvSpPr>
        <p:spPr>
          <a:xfrm>
            <a:off x="4049004" y="3308461"/>
            <a:ext cx="1402080" cy="58356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铆接件</a:t>
            </a:r>
            <a:endParaRPr lang="zh-CN" altLang="en-US" sz="32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4036586" y="5246455"/>
            <a:ext cx="2214880" cy="58356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其他连接件</a:t>
            </a:r>
            <a:endParaRPr lang="zh-CN" altLang="en-US" sz="32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387084" y="5246481"/>
            <a:ext cx="2214880" cy="58356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轴孔连接件</a:t>
            </a:r>
            <a:endParaRPr lang="zh-CN" altLang="en-US" sz="3200" dirty="0">
              <a:latin typeface="微软雅黑" panose="020B0503020204020204" pitchFamily="34" charset="-122"/>
              <a:ea typeface="微软雅黑" panose="020B0503020204020204" pitchFamily="34" charset="-122"/>
            </a:endParaRPr>
          </a:p>
        </p:txBody>
      </p:sp>
      <p:pic>
        <p:nvPicPr>
          <p:cNvPr id="13" name="图片 12" descr="直线光轴"/>
          <p:cNvPicPr>
            <a:picLocks noChangeAspect="1"/>
          </p:cNvPicPr>
          <p:nvPr/>
        </p:nvPicPr>
        <p:blipFill>
          <a:blip r:embed="rId2"/>
          <a:stretch>
            <a:fillRect/>
          </a:stretch>
        </p:blipFill>
        <p:spPr>
          <a:xfrm>
            <a:off x="7023735" y="2205990"/>
            <a:ext cx="3543300" cy="378142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7" name="椭圆 3"/>
          <p:cNvSpPr/>
          <p:nvPr/>
        </p:nvSpPr>
        <p:spPr>
          <a:xfrm rot="16200000">
            <a:off x="7467776" y="3132260"/>
            <a:ext cx="6258915" cy="593477"/>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355600" dist="419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993225" y="5580981"/>
            <a:ext cx="10171715" cy="581555"/>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406400" dist="444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497724" y="-1"/>
            <a:ext cx="993227" cy="2790497"/>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chemeClr val="tx2">
              <a:lumMod val="75000"/>
            </a:schemeClr>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Light" panose="020B0502040204020203" pitchFamily="34" charset="-122"/>
                <a:ea typeface="微软雅黑 Light" panose="020B0502040204020203" pitchFamily="34" charset="-122"/>
              </a:rPr>
              <a:t>22</a:t>
            </a:r>
            <a:endParaRPr lang="zh-CN" altLang="en-US" sz="24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2951902" y="576000"/>
            <a:ext cx="5262880" cy="860425"/>
          </a:xfrm>
          <a:prstGeom prst="rect">
            <a:avLst/>
          </a:prstGeom>
          <a:noFill/>
        </p:spPr>
        <p:txBody>
          <a:bodyPr wrap="none" rtlCol="0">
            <a:spAutoFit/>
          </a:bodyPr>
          <a:lstStyle/>
          <a:p>
            <a:r>
              <a:rPr lang="zh-CN" sz="5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上层结构之连接件</a:t>
            </a:r>
          </a:p>
        </p:txBody>
      </p:sp>
      <p:sp>
        <p:nvSpPr>
          <p:cNvPr id="41" name="文本框 40"/>
          <p:cNvSpPr txBox="1"/>
          <p:nvPr/>
        </p:nvSpPr>
        <p:spPr>
          <a:xfrm>
            <a:off x="887268" y="2790012"/>
            <a:ext cx="2214880" cy="58356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螺纹连接件</a:t>
            </a:r>
          </a:p>
        </p:txBody>
      </p:sp>
      <p:pic>
        <p:nvPicPr>
          <p:cNvPr id="2" name="图片 1" descr="螺纹1"/>
          <p:cNvPicPr>
            <a:picLocks noChangeAspect="1"/>
          </p:cNvPicPr>
          <p:nvPr/>
        </p:nvPicPr>
        <p:blipFill>
          <a:blip r:embed="rId2"/>
          <a:stretch>
            <a:fillRect/>
          </a:stretch>
        </p:blipFill>
        <p:spPr>
          <a:xfrm>
            <a:off x="4385310" y="1436370"/>
            <a:ext cx="7009765" cy="4832985"/>
          </a:xfrm>
          <a:prstGeom prst="rect">
            <a:avLst/>
          </a:prstGeom>
        </p:spPr>
      </p:pic>
      <p:sp>
        <p:nvSpPr>
          <p:cNvPr id="20" name="文本框 19"/>
          <p:cNvSpPr txBox="1"/>
          <p:nvPr/>
        </p:nvSpPr>
        <p:spPr>
          <a:xfrm>
            <a:off x="462817" y="3464180"/>
            <a:ext cx="3812345" cy="1568450"/>
          </a:xfrm>
          <a:prstGeom prst="rect">
            <a:avLst/>
          </a:prstGeom>
          <a:noFill/>
        </p:spPr>
        <p:txBody>
          <a:bodyPr wrap="square" rtlCol="0">
            <a:spAutoFit/>
          </a:bodyPr>
          <a:lstStyle/>
          <a:p>
            <a:r>
              <a:rPr lang="zh-CN" altLang="en-US" sz="2400" dirty="0" smtClean="0"/>
              <a:t>可以总结为螺栓、螺母</a:t>
            </a:r>
            <a:endParaRPr lang="en-US" altLang="zh-CN" sz="2400" dirty="0" smtClean="0"/>
          </a:p>
          <a:p>
            <a:r>
              <a:rPr lang="zh-CN" altLang="en-US" sz="2400" dirty="0" smtClean="0"/>
              <a:t>可广义的理解为有螺纹的轴和有螺纹的孔之间相互配合起到的连接作用</a:t>
            </a:r>
            <a:endParaRPr lang="zh-CN" altLang="en-US" sz="2400" dirty="0"/>
          </a:p>
        </p:txBody>
      </p:sp>
      <p:sp>
        <p:nvSpPr>
          <p:cNvPr id="6" name="文本框 5"/>
          <p:cNvSpPr txBox="1"/>
          <p:nvPr/>
        </p:nvSpPr>
        <p:spPr>
          <a:xfrm>
            <a:off x="462617" y="5032089"/>
            <a:ext cx="3562351" cy="1568450"/>
          </a:xfrm>
          <a:prstGeom prst="rect">
            <a:avLst/>
          </a:prstGeom>
          <a:noFill/>
        </p:spPr>
        <p:txBody>
          <a:bodyPr wrap="square" rtlCol="0">
            <a:spAutoFit/>
          </a:bodyPr>
          <a:lstStyle/>
          <a:p>
            <a:r>
              <a:rPr lang="zh-CN" altLang="en-US" sz="2400" dirty="0" smtClean="0">
                <a:solidFill>
                  <a:schemeClr val="tx1"/>
                </a:solidFill>
                <a:effectLst/>
              </a:rPr>
              <a:t>设计时</a:t>
            </a:r>
            <a:r>
              <a:rPr lang="zh-CN" altLang="zh-CN" sz="2400" dirty="0" smtClean="0">
                <a:solidFill>
                  <a:schemeClr val="tx1"/>
                </a:solidFill>
                <a:effectLst/>
              </a:rPr>
              <a:t>根</a:t>
            </a:r>
            <a:r>
              <a:rPr lang="zh-CN" altLang="zh-CN" sz="2400" dirty="0">
                <a:solidFill>
                  <a:schemeClr val="tx1"/>
                </a:solidFill>
                <a:effectLst/>
              </a:rPr>
              <a:t>据工件具体形状来设计螺纹孔的数量及布局位置</a:t>
            </a:r>
            <a:r>
              <a:rPr lang="zh-CN" altLang="zh-CN" sz="2400" dirty="0" smtClean="0">
                <a:solidFill>
                  <a:schemeClr val="tx1"/>
                </a:solidFill>
                <a:effectLst/>
              </a:rPr>
              <a:t>，使</a:t>
            </a:r>
            <a:r>
              <a:rPr lang="zh-CN" altLang="zh-CN" sz="2400" dirty="0">
                <a:solidFill>
                  <a:schemeClr val="tx1"/>
                </a:solidFill>
                <a:effectLst/>
              </a:rPr>
              <a:t>其受力尽量均匀，且利于加工</a:t>
            </a:r>
          </a:p>
        </p:txBody>
      </p:sp>
      <p:pic>
        <p:nvPicPr>
          <p:cNvPr id="3" name="图片 2"/>
          <p:cNvPicPr>
            <a:picLocks noChangeAspect="1"/>
          </p:cNvPicPr>
          <p:nvPr/>
        </p:nvPicPr>
        <p:blipFill>
          <a:blip r:embed="rId3"/>
          <a:stretch>
            <a:fillRect/>
          </a:stretch>
        </p:blipFill>
        <p:spPr>
          <a:xfrm>
            <a:off x="4587875" y="2939415"/>
            <a:ext cx="6460490" cy="3894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7" name="椭圆 3"/>
          <p:cNvSpPr/>
          <p:nvPr/>
        </p:nvSpPr>
        <p:spPr>
          <a:xfrm rot="16200000">
            <a:off x="7467776" y="3132260"/>
            <a:ext cx="6258915" cy="593477"/>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355600" dist="419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993225" y="5580981"/>
            <a:ext cx="10171715" cy="581555"/>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406400" dist="444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497724" y="-1"/>
            <a:ext cx="993227" cy="2790497"/>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rgbClr val="7030A0"/>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Light" panose="020B0502040204020203" pitchFamily="34" charset="-122"/>
                <a:ea typeface="微软雅黑 Light" panose="020B0502040204020203" pitchFamily="34" charset="-122"/>
              </a:rPr>
              <a:t>23</a:t>
            </a:r>
            <a:endParaRPr lang="zh-CN" altLang="en-US" sz="24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2951902" y="576000"/>
            <a:ext cx="5262880" cy="860425"/>
          </a:xfrm>
          <a:prstGeom prst="rect">
            <a:avLst/>
          </a:prstGeom>
          <a:noFill/>
        </p:spPr>
        <p:txBody>
          <a:bodyPr wrap="none" rtlCol="0">
            <a:spAutoFit/>
          </a:bodyPr>
          <a:lstStyle/>
          <a:p>
            <a:r>
              <a:rPr lang="zh-CN" sz="5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上层结构之连接件</a:t>
            </a:r>
          </a:p>
        </p:txBody>
      </p:sp>
      <p:sp>
        <p:nvSpPr>
          <p:cNvPr id="43" name="文本框 42"/>
          <p:cNvSpPr txBox="1"/>
          <p:nvPr/>
        </p:nvSpPr>
        <p:spPr>
          <a:xfrm>
            <a:off x="1293739" y="2500106"/>
            <a:ext cx="1402080" cy="58356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铆接件</a:t>
            </a:r>
            <a:endParaRPr lang="zh-CN" altLang="en-US" sz="32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4608" y="1660980"/>
            <a:ext cx="5305266" cy="2261080"/>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5311" y="4807279"/>
            <a:ext cx="3906443" cy="1580807"/>
          </a:xfrm>
          <a:prstGeom prst="rect">
            <a:avLst/>
          </a:prstGeom>
        </p:spPr>
      </p:pic>
      <p:pic>
        <p:nvPicPr>
          <p:cNvPr id="8" name="图片 7"/>
          <p:cNvPicPr>
            <a:picLocks noChangeAspect="1"/>
          </p:cNvPicPr>
          <p:nvPr/>
        </p:nvPicPr>
        <p:blipFill>
          <a:blip r:embed="rId4"/>
          <a:stretch>
            <a:fillRect/>
          </a:stretch>
        </p:blipFill>
        <p:spPr>
          <a:xfrm>
            <a:off x="4627004" y="4636706"/>
            <a:ext cx="2938386" cy="1922004"/>
          </a:xfrm>
          <a:prstGeom prst="rect">
            <a:avLst/>
          </a:prstGeom>
        </p:spPr>
      </p:pic>
      <p:sp>
        <p:nvSpPr>
          <p:cNvPr id="20" name="文本框 19"/>
          <p:cNvSpPr txBox="1"/>
          <p:nvPr/>
        </p:nvSpPr>
        <p:spPr>
          <a:xfrm>
            <a:off x="454660" y="3883660"/>
            <a:ext cx="3497580" cy="1568450"/>
          </a:xfrm>
          <a:prstGeom prst="rect">
            <a:avLst/>
          </a:prstGeom>
          <a:noFill/>
        </p:spPr>
        <p:txBody>
          <a:bodyPr wrap="square" rtlCol="0">
            <a:spAutoFit/>
          </a:bodyPr>
          <a:lstStyle/>
          <a:p>
            <a:r>
              <a:rPr lang="zh-CN" altLang="en-US" sz="2400" dirty="0"/>
              <a:t>铆</a:t>
            </a:r>
            <a:r>
              <a:rPr lang="zh-CN" altLang="en-US" sz="2400" dirty="0" smtClean="0"/>
              <a:t>钉插入两块或多块被连接件的孔中，用铆枪挤压使其发生塑性形变从而将工件连接固定。</a:t>
            </a:r>
            <a:endParaRPr lang="zh-CN" altLang="en-US" sz="24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7" name="椭圆 3"/>
          <p:cNvSpPr/>
          <p:nvPr/>
        </p:nvSpPr>
        <p:spPr>
          <a:xfrm rot="16200000">
            <a:off x="7467776" y="3132260"/>
            <a:ext cx="6258915" cy="593477"/>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355600" dist="419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993225" y="5580981"/>
            <a:ext cx="10171715" cy="581555"/>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406400" dist="444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497724" y="-1"/>
            <a:ext cx="993227" cy="2790497"/>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rgbClr val="FFC000"/>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Light" panose="020B0502040204020203" pitchFamily="34" charset="-122"/>
                <a:ea typeface="微软雅黑 Light" panose="020B0502040204020203" pitchFamily="34" charset="-122"/>
              </a:rPr>
              <a:t>24</a:t>
            </a:r>
            <a:endParaRPr lang="zh-CN" altLang="en-US" sz="24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2951902" y="576000"/>
            <a:ext cx="5262880" cy="860425"/>
          </a:xfrm>
          <a:prstGeom prst="rect">
            <a:avLst/>
          </a:prstGeom>
          <a:noFill/>
        </p:spPr>
        <p:txBody>
          <a:bodyPr wrap="none" rtlCol="0">
            <a:spAutoFit/>
          </a:bodyPr>
          <a:lstStyle/>
          <a:p>
            <a:r>
              <a:rPr lang="zh-CN" sz="5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上层结构之连接件</a:t>
            </a:r>
          </a:p>
        </p:txBody>
      </p:sp>
      <p:sp>
        <p:nvSpPr>
          <p:cNvPr id="5" name="文本框 4"/>
          <p:cNvSpPr txBox="1"/>
          <p:nvPr/>
        </p:nvSpPr>
        <p:spPr>
          <a:xfrm>
            <a:off x="887339" y="2790301"/>
            <a:ext cx="2214880" cy="58356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轴孔连接件</a:t>
            </a:r>
            <a:endParaRPr lang="zh-CN" altLang="en-US" sz="32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3827145" y="1946910"/>
            <a:ext cx="1298575" cy="460375"/>
          </a:xfrm>
          <a:prstGeom prst="rect">
            <a:avLst/>
          </a:prstGeom>
          <a:noFill/>
        </p:spPr>
        <p:txBody>
          <a:bodyPr wrap="square" rtlCol="0">
            <a:spAutoFit/>
          </a:bodyPr>
          <a:lstStyle/>
          <a:p>
            <a:r>
              <a:rPr lang="zh-CN" altLang="en-US" sz="2400"/>
              <a:t>联轴器</a:t>
            </a:r>
          </a:p>
        </p:txBody>
      </p:sp>
      <p:sp>
        <p:nvSpPr>
          <p:cNvPr id="3" name="文本框 2"/>
          <p:cNvSpPr txBox="1"/>
          <p:nvPr/>
        </p:nvSpPr>
        <p:spPr>
          <a:xfrm>
            <a:off x="3827145" y="3373755"/>
            <a:ext cx="1298575" cy="460375"/>
          </a:xfrm>
          <a:prstGeom prst="rect">
            <a:avLst/>
          </a:prstGeom>
          <a:noFill/>
        </p:spPr>
        <p:txBody>
          <a:bodyPr wrap="square" rtlCol="0">
            <a:spAutoFit/>
          </a:bodyPr>
          <a:lstStyle/>
          <a:p>
            <a:r>
              <a:rPr lang="zh-CN" altLang="en-US" sz="2400"/>
              <a:t>键</a:t>
            </a:r>
          </a:p>
        </p:txBody>
      </p:sp>
      <p:sp>
        <p:nvSpPr>
          <p:cNvPr id="6" name="文本框 5"/>
          <p:cNvSpPr txBox="1"/>
          <p:nvPr/>
        </p:nvSpPr>
        <p:spPr>
          <a:xfrm>
            <a:off x="3827145" y="5032375"/>
            <a:ext cx="1298575" cy="460375"/>
          </a:xfrm>
          <a:prstGeom prst="rect">
            <a:avLst/>
          </a:prstGeom>
          <a:noFill/>
        </p:spPr>
        <p:txBody>
          <a:bodyPr wrap="square" rtlCol="0">
            <a:spAutoFit/>
          </a:bodyPr>
          <a:lstStyle/>
          <a:p>
            <a:r>
              <a:rPr lang="zh-CN" altLang="en-US" sz="2400"/>
              <a:t>轴承</a:t>
            </a:r>
          </a:p>
        </p:txBody>
      </p:sp>
      <p:pic>
        <p:nvPicPr>
          <p:cNvPr id="8" name="图片 7" descr="联轴器"/>
          <p:cNvPicPr>
            <a:picLocks noChangeAspect="1"/>
          </p:cNvPicPr>
          <p:nvPr/>
        </p:nvPicPr>
        <p:blipFill>
          <a:blip r:embed="rId2"/>
          <a:stretch>
            <a:fillRect/>
          </a:stretch>
        </p:blipFill>
        <p:spPr>
          <a:xfrm>
            <a:off x="6131560" y="1301750"/>
            <a:ext cx="4762500" cy="4191000"/>
          </a:xfrm>
          <a:prstGeom prst="rect">
            <a:avLst/>
          </a:prstGeom>
        </p:spPr>
      </p:pic>
      <p:pic>
        <p:nvPicPr>
          <p:cNvPr id="9" name="图片 8" descr="键"/>
          <p:cNvPicPr>
            <a:picLocks noChangeAspect="1"/>
          </p:cNvPicPr>
          <p:nvPr/>
        </p:nvPicPr>
        <p:blipFill>
          <a:blip r:embed="rId3"/>
          <a:stretch>
            <a:fillRect/>
          </a:stretch>
        </p:blipFill>
        <p:spPr>
          <a:xfrm>
            <a:off x="5125720" y="1169035"/>
            <a:ext cx="6144260" cy="43237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 calcmode="lin" valueType="num">
                                      <p:cBhvr>
                                        <p:cTn id="17" dur="500" fill="hold"/>
                                        <p:tgtEl>
                                          <p:spTgt spid="9"/>
                                        </p:tgtEl>
                                        <p:attrNameLst>
                                          <p:attrName>style.rotation</p:attrName>
                                        </p:attrNameLst>
                                      </p:cBhvr>
                                      <p:tavLst>
                                        <p:tav tm="0">
                                          <p:val>
                                            <p:fltVal val="360"/>
                                          </p:val>
                                        </p:tav>
                                        <p:tav tm="100000">
                                          <p:val>
                                            <p:fltVal val="0"/>
                                          </p:val>
                                        </p:tav>
                                      </p:tavLst>
                                    </p:anim>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7" name="椭圆 3"/>
          <p:cNvSpPr/>
          <p:nvPr/>
        </p:nvSpPr>
        <p:spPr>
          <a:xfrm rot="16200000">
            <a:off x="7467776" y="3132260"/>
            <a:ext cx="6258915" cy="593477"/>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355600" dist="419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993225" y="5580981"/>
            <a:ext cx="10171715" cy="581555"/>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406400" dist="444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497724" y="-1"/>
            <a:ext cx="993227" cy="2790497"/>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chemeClr val="bg2">
              <a:lumMod val="75000"/>
            </a:schemeClr>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Light" panose="020B0502040204020203" pitchFamily="34" charset="-122"/>
                <a:ea typeface="微软雅黑 Light" panose="020B0502040204020203" pitchFamily="34" charset="-122"/>
              </a:rPr>
              <a:t>25</a:t>
            </a:r>
            <a:endParaRPr lang="zh-CN" altLang="en-US" sz="24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2951902" y="576000"/>
            <a:ext cx="5262880" cy="860425"/>
          </a:xfrm>
          <a:prstGeom prst="rect">
            <a:avLst/>
          </a:prstGeom>
          <a:noFill/>
        </p:spPr>
        <p:txBody>
          <a:bodyPr wrap="none" rtlCol="0">
            <a:spAutoFit/>
          </a:bodyPr>
          <a:lstStyle/>
          <a:p>
            <a:r>
              <a:rPr lang="zh-CN" sz="5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上层结构之连接件</a:t>
            </a:r>
          </a:p>
        </p:txBody>
      </p:sp>
      <p:sp>
        <p:nvSpPr>
          <p:cNvPr id="14" name="文本框 13"/>
          <p:cNvSpPr txBox="1"/>
          <p:nvPr/>
        </p:nvSpPr>
        <p:spPr>
          <a:xfrm>
            <a:off x="993031" y="2790275"/>
            <a:ext cx="2214880" cy="58356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其他连接件</a:t>
            </a:r>
            <a:endParaRPr lang="zh-CN" altLang="en-US" sz="3200" dirty="0">
              <a:latin typeface="微软雅黑" panose="020B0503020204020204" pitchFamily="34" charset="-122"/>
              <a:ea typeface="微软雅黑" panose="020B0503020204020204" pitchFamily="34" charset="-122"/>
            </a:endParaRPr>
          </a:p>
        </p:txBody>
      </p:sp>
      <p:pic>
        <p:nvPicPr>
          <p:cNvPr id="13" name="图片 12" descr="直线光轴"/>
          <p:cNvPicPr>
            <a:picLocks noChangeAspect="1"/>
          </p:cNvPicPr>
          <p:nvPr/>
        </p:nvPicPr>
        <p:blipFill>
          <a:blip r:embed="rId2"/>
          <a:stretch>
            <a:fillRect/>
          </a:stretch>
        </p:blipFill>
        <p:spPr>
          <a:xfrm>
            <a:off x="6092190" y="1799590"/>
            <a:ext cx="3543300" cy="3781425"/>
          </a:xfrm>
          <a:prstGeom prst="rect">
            <a:avLst/>
          </a:prstGeom>
        </p:spPr>
      </p:pic>
      <p:sp>
        <p:nvSpPr>
          <p:cNvPr id="2" name="文本框 1"/>
          <p:cNvSpPr txBox="1"/>
          <p:nvPr/>
        </p:nvSpPr>
        <p:spPr>
          <a:xfrm>
            <a:off x="3538855" y="2913380"/>
            <a:ext cx="1889125" cy="460375"/>
          </a:xfrm>
          <a:prstGeom prst="rect">
            <a:avLst/>
          </a:prstGeom>
          <a:noFill/>
        </p:spPr>
        <p:txBody>
          <a:bodyPr wrap="square" rtlCol="0">
            <a:spAutoFit/>
          </a:bodyPr>
          <a:lstStyle/>
          <a:p>
            <a:r>
              <a:rPr lang="zh-CN" altLang="en-US" sz="2400"/>
              <a:t>导轨滑块等</a:t>
            </a:r>
          </a:p>
        </p:txBody>
      </p:sp>
      <p:pic>
        <p:nvPicPr>
          <p:cNvPr id="3" name="图片 2" descr="滑轨"/>
          <p:cNvPicPr>
            <a:picLocks noChangeAspect="1"/>
          </p:cNvPicPr>
          <p:nvPr/>
        </p:nvPicPr>
        <p:blipFill>
          <a:blip r:embed="rId3"/>
          <a:stretch>
            <a:fillRect/>
          </a:stretch>
        </p:blipFill>
        <p:spPr>
          <a:xfrm>
            <a:off x="763905" y="3798570"/>
            <a:ext cx="4781550" cy="28575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3"/>
          <p:cNvSpPr/>
          <p:nvPr/>
        </p:nvSpPr>
        <p:spPr>
          <a:xfrm rot="16200000">
            <a:off x="7467776" y="3132260"/>
            <a:ext cx="6258915" cy="593477"/>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355600" dist="419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993225" y="5580981"/>
            <a:ext cx="10171715" cy="581555"/>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406400" dist="444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93225" y="299544"/>
            <a:ext cx="10171715" cy="6258913"/>
          </a:xfrm>
          <a:prstGeom prst="rect">
            <a:avLst/>
          </a:prstGeom>
          <a:solidFill>
            <a:srgbClr val="E2D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0" dirty="0" smtClean="0">
                <a:solidFill>
                  <a:schemeClr val="tx1">
                    <a:lumMod val="65000"/>
                    <a:lumOff val="35000"/>
                  </a:schemeClr>
                </a:solidFill>
                <a:latin typeface="SNOWREN建刚体" panose="02010604000101010101" pitchFamily="2" charset="-122"/>
                <a:ea typeface="SNOWREN建刚体" panose="02010604000101010101" pitchFamily="2" charset="-122"/>
              </a:rPr>
              <a:t>谢谢</a:t>
            </a:r>
            <a:endParaRPr lang="zh-CN" altLang="en-US" sz="8000" dirty="0">
              <a:solidFill>
                <a:schemeClr val="tx1">
                  <a:lumMod val="65000"/>
                  <a:lumOff val="35000"/>
                </a:schemeClr>
              </a:solidFill>
              <a:latin typeface="SNOWREN建刚体" panose="02010604000101010101" pitchFamily="2" charset="-122"/>
              <a:ea typeface="SNOWREN建刚体" panose="02010604000101010101" pitchFamily="2" charset="-122"/>
            </a:endParaRPr>
          </a:p>
        </p:txBody>
      </p:sp>
      <p:cxnSp>
        <p:nvCxnSpPr>
          <p:cNvPr id="6" name="直接连接符 5"/>
          <p:cNvCxnSpPr/>
          <p:nvPr/>
        </p:nvCxnSpPr>
        <p:spPr>
          <a:xfrm flipV="1">
            <a:off x="5096256" y="3913632"/>
            <a:ext cx="2048256" cy="109728"/>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5279136" y="3913632"/>
            <a:ext cx="1865376" cy="20726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5279136" y="4017264"/>
            <a:ext cx="1511808" cy="124808"/>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7" name="椭圆 3"/>
          <p:cNvSpPr/>
          <p:nvPr/>
        </p:nvSpPr>
        <p:spPr>
          <a:xfrm rot="16200000">
            <a:off x="7467776" y="3132260"/>
            <a:ext cx="6258915" cy="593477"/>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355600" dist="419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993225" y="5580981"/>
            <a:ext cx="10171715" cy="581555"/>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406400" dist="444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93225" y="299544"/>
            <a:ext cx="10171715" cy="6258913"/>
          </a:xfrm>
          <a:prstGeom prst="rect">
            <a:avLst/>
          </a:prstGeom>
          <a:solidFill>
            <a:srgbClr val="E2D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任意多边形 10"/>
          <p:cNvSpPr/>
          <p:nvPr/>
        </p:nvSpPr>
        <p:spPr>
          <a:xfrm>
            <a:off x="1497724" y="-1"/>
            <a:ext cx="993227" cy="2790497"/>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rgbClr val="FFEBB6">
              <a:alpha val="70000"/>
            </a:srgbClr>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微软雅黑 Light" panose="020B0502040204020203" pitchFamily="34" charset="-122"/>
                <a:ea typeface="微软雅黑 Light" panose="020B0502040204020203" pitchFamily="34" charset="-122"/>
              </a:rPr>
              <a:t>two</a:t>
            </a:r>
            <a:endParaRPr lang="zh-CN" altLang="en-US" sz="32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3203285" y="576000"/>
            <a:ext cx="1859280" cy="1106805"/>
          </a:xfrm>
          <a:prstGeom prst="rect">
            <a:avLst/>
          </a:prstGeom>
          <a:noFill/>
        </p:spPr>
        <p:txBody>
          <a:bodyPr wrap="none" rtlCol="0">
            <a:spAutoFit/>
          </a:bodyPr>
          <a:lstStyle/>
          <a:p>
            <a:r>
              <a:rPr lang="zh-CN" altLang="en-US" sz="66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底盘</a:t>
            </a:r>
          </a:p>
        </p:txBody>
      </p:sp>
      <p:cxnSp>
        <p:nvCxnSpPr>
          <p:cNvPr id="32" name="直接连接符 31"/>
          <p:cNvCxnSpPr/>
          <p:nvPr/>
        </p:nvCxnSpPr>
        <p:spPr>
          <a:xfrm>
            <a:off x="2715080" y="5009612"/>
            <a:ext cx="0" cy="457200"/>
          </a:xfrm>
          <a:prstGeom prst="line">
            <a:avLst/>
          </a:prstGeom>
          <a:ln w="38100">
            <a:solidFill>
              <a:srgbClr val="FFEBB6"/>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2663645" y="4882959"/>
            <a:ext cx="995680" cy="583565"/>
          </a:xfrm>
          <a:prstGeom prst="rect">
            <a:avLst/>
          </a:prstGeom>
          <a:noFill/>
        </p:spPr>
        <p:txBody>
          <a:bodyPr wrap="none" rtlCol="0">
            <a:spAutoFit/>
          </a:bodyPr>
          <a:lstStyle/>
          <a:p>
            <a:r>
              <a:rPr lang="zh-CN" sz="3200" dirty="0" smtClean="0">
                <a:solidFill>
                  <a:schemeClr val="tx1">
                    <a:lumMod val="65000"/>
                    <a:lumOff val="35000"/>
                  </a:schemeClr>
                </a:solidFill>
                <a:latin typeface="微软雅黑" panose="020B0503020204020204" pitchFamily="34" charset="-122"/>
                <a:ea typeface="微软雅黑" panose="020B0503020204020204" pitchFamily="34" charset="-122"/>
              </a:rPr>
              <a:t>轮式</a:t>
            </a:r>
            <a:endParaRPr 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5261104" y="4891215"/>
            <a:ext cx="0" cy="457200"/>
          </a:xfrm>
          <a:prstGeom prst="line">
            <a:avLst/>
          </a:prstGeom>
          <a:ln w="38100">
            <a:solidFill>
              <a:srgbClr val="FFEBB6"/>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5236339" y="4828697"/>
            <a:ext cx="995680" cy="583565"/>
          </a:xfrm>
          <a:prstGeom prst="rect">
            <a:avLst/>
          </a:prstGeom>
          <a:noFill/>
        </p:spPr>
        <p:txBody>
          <a:bodyPr wrap="non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足式</a:t>
            </a:r>
          </a:p>
        </p:txBody>
      </p:sp>
      <p:cxnSp>
        <p:nvCxnSpPr>
          <p:cNvPr id="37" name="直接连接符 36"/>
          <p:cNvCxnSpPr/>
          <p:nvPr/>
        </p:nvCxnSpPr>
        <p:spPr>
          <a:xfrm>
            <a:off x="8492525" y="4828350"/>
            <a:ext cx="0" cy="457200"/>
          </a:xfrm>
          <a:prstGeom prst="line">
            <a:avLst/>
          </a:prstGeom>
          <a:ln w="38100">
            <a:solidFill>
              <a:srgbClr val="FFEBB6"/>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8492525" y="4828062"/>
            <a:ext cx="1402080" cy="583565"/>
          </a:xfrm>
          <a:prstGeom prst="rect">
            <a:avLst/>
          </a:prstGeom>
          <a:noFill/>
        </p:spPr>
        <p:txBody>
          <a:bodyPr wrap="none" rtlCol="0">
            <a:spAutoFit/>
          </a:bodyPr>
          <a:lstStyle/>
          <a:p>
            <a:r>
              <a:rPr lang="zh-CN" sz="3200" dirty="0" smtClean="0">
                <a:solidFill>
                  <a:schemeClr val="tx1">
                    <a:lumMod val="65000"/>
                    <a:lumOff val="35000"/>
                  </a:schemeClr>
                </a:solidFill>
                <a:latin typeface="微软雅黑" panose="020B0503020204020204" pitchFamily="34" charset="-122"/>
                <a:ea typeface="微软雅黑" panose="020B0503020204020204" pitchFamily="34" charset="-122"/>
              </a:rPr>
              <a:t>履带式</a:t>
            </a:r>
            <a:endParaRPr 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2715213" y="5455696"/>
            <a:ext cx="1960880" cy="706755"/>
          </a:xfrm>
          <a:prstGeom prst="rect">
            <a:avLst/>
          </a:prstGeom>
          <a:noFill/>
        </p:spPr>
        <p:txBody>
          <a:bodyPr wrap="none" rtlCol="0">
            <a:spAutoFit/>
          </a:bodyPr>
          <a:lstStyle/>
          <a:p>
            <a:r>
              <a:rPr lang="zh-CN" sz="2000" dirty="0" smtClean="0">
                <a:latin typeface="微软雅黑 Light" panose="020B0502040204020203" pitchFamily="34" charset="-122"/>
                <a:ea typeface="微软雅黑 Light" panose="020B0502040204020203" pitchFamily="34" charset="-122"/>
              </a:rPr>
              <a:t>效率高，速度快</a:t>
            </a:r>
          </a:p>
          <a:p>
            <a:r>
              <a:rPr lang="zh-CN" sz="2000" dirty="0" smtClean="0">
                <a:latin typeface="微软雅黑 Light" panose="020B0502040204020203" pitchFamily="34" charset="-122"/>
                <a:ea typeface="微软雅黑 Light" panose="020B0502040204020203" pitchFamily="34" charset="-122"/>
              </a:rPr>
              <a:t>结构简单稳定</a:t>
            </a:r>
          </a:p>
        </p:txBody>
      </p:sp>
      <p:sp>
        <p:nvSpPr>
          <p:cNvPr id="40" name="文本框 39"/>
          <p:cNvSpPr txBox="1"/>
          <p:nvPr/>
        </p:nvSpPr>
        <p:spPr>
          <a:xfrm>
            <a:off x="5260728" y="5456049"/>
            <a:ext cx="2976880" cy="706755"/>
          </a:xfrm>
          <a:prstGeom prst="rect">
            <a:avLst/>
          </a:prstGeom>
          <a:noFill/>
        </p:spPr>
        <p:txBody>
          <a:bodyPr wrap="none" rtlCol="0">
            <a:spAutoFit/>
          </a:bodyPr>
          <a:lstStyle/>
          <a:p>
            <a:r>
              <a:rPr lang="zh-CN" sz="2000" dirty="0" smtClean="0">
                <a:latin typeface="微软雅黑 Light" panose="020B0502040204020203" pitchFamily="34" charset="-122"/>
                <a:ea typeface="微软雅黑 Light" panose="020B0502040204020203" pitchFamily="34" charset="-122"/>
              </a:rPr>
              <a:t>结构复杂，控制难度大</a:t>
            </a:r>
          </a:p>
          <a:p>
            <a:r>
              <a:rPr lang="zh-CN" sz="2000" dirty="0" smtClean="0">
                <a:latin typeface="微软雅黑 Light" panose="020B0502040204020203" pitchFamily="34" charset="-122"/>
                <a:ea typeface="微软雅黑 Light" panose="020B0502040204020203" pitchFamily="34" charset="-122"/>
              </a:rPr>
              <a:t>适于复杂未知性大的环境</a:t>
            </a:r>
          </a:p>
        </p:txBody>
      </p:sp>
      <p:sp>
        <p:nvSpPr>
          <p:cNvPr id="41" name="文本框 40"/>
          <p:cNvSpPr txBox="1"/>
          <p:nvPr/>
        </p:nvSpPr>
        <p:spPr>
          <a:xfrm>
            <a:off x="8423534" y="5455714"/>
            <a:ext cx="2722880" cy="706755"/>
          </a:xfrm>
          <a:prstGeom prst="rect">
            <a:avLst/>
          </a:prstGeom>
          <a:noFill/>
        </p:spPr>
        <p:txBody>
          <a:bodyPr wrap="none" rtlCol="0">
            <a:spAutoFit/>
          </a:bodyPr>
          <a:lstStyle/>
          <a:p>
            <a:r>
              <a:rPr lang="zh-CN" sz="2000" dirty="0" smtClean="0">
                <a:latin typeface="微软雅黑 Light" panose="020B0502040204020203" pitchFamily="34" charset="-122"/>
                <a:ea typeface="微软雅黑 Light" panose="020B0502040204020203" pitchFamily="34" charset="-122"/>
              </a:rPr>
              <a:t>结构较复杂，通过性好</a:t>
            </a:r>
          </a:p>
          <a:p>
            <a:r>
              <a:rPr lang="zh-CN" sz="2000" dirty="0" smtClean="0">
                <a:latin typeface="微软雅黑 Light" panose="020B0502040204020203" pitchFamily="34" charset="-122"/>
                <a:ea typeface="微软雅黑 Light" panose="020B0502040204020203" pitchFamily="34" charset="-122"/>
              </a:rPr>
              <a:t>体积、质量较大</a:t>
            </a:r>
          </a:p>
        </p:txBody>
      </p:sp>
      <p:pic>
        <p:nvPicPr>
          <p:cNvPr id="10" name="Picture 2"/>
          <p:cNvPicPr>
            <a:picLocks noChangeAspect="1" noChangeArrowheads="1"/>
          </p:cNvPicPr>
          <p:nvPr/>
        </p:nvPicPr>
        <p:blipFill rotWithShape="1">
          <a:blip r:embed="rId2" cstate="print"/>
          <a:srcRect/>
          <a:stretch>
            <a:fillRect/>
          </a:stretch>
        </p:blipFill>
        <p:spPr bwMode="auto">
          <a:xfrm>
            <a:off x="1825625" y="1788795"/>
            <a:ext cx="3130550" cy="2516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3"/>
          <a:stretch>
            <a:fillRect/>
          </a:stretch>
        </p:blipFill>
        <p:spPr>
          <a:xfrm>
            <a:off x="4778375" y="2268855"/>
            <a:ext cx="3942080" cy="2319655"/>
          </a:xfrm>
          <a:prstGeom prst="rect">
            <a:avLst/>
          </a:prstGeom>
        </p:spPr>
      </p:pic>
      <p:pic>
        <p:nvPicPr>
          <p:cNvPr id="9" name="Picture 8" descr="http://pic42.nipic.com/20140626/2531170_232806729000_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9033"/>
          <a:stretch>
            <a:fillRect/>
          </a:stretch>
        </p:blipFill>
        <p:spPr bwMode="auto">
          <a:xfrm>
            <a:off x="7871460" y="1849120"/>
            <a:ext cx="3162300" cy="24561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7" name="椭圆 3"/>
          <p:cNvSpPr/>
          <p:nvPr/>
        </p:nvSpPr>
        <p:spPr>
          <a:xfrm rot="16200000">
            <a:off x="7467776" y="3132260"/>
            <a:ext cx="6258915" cy="593477"/>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355600" dist="419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993225" y="5580981"/>
            <a:ext cx="10171715" cy="581555"/>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406400" dist="444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93225" y="299544"/>
            <a:ext cx="10171715" cy="6258913"/>
          </a:xfrm>
          <a:prstGeom prst="rect">
            <a:avLst/>
          </a:prstGeom>
          <a:solidFill>
            <a:srgbClr val="E2D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497724" y="-1"/>
            <a:ext cx="993227" cy="2790497"/>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rgbClr val="6BBECE">
              <a:alpha val="70000"/>
            </a:srgbClr>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Light" panose="020B0502040204020203" pitchFamily="34" charset="-122"/>
                <a:ea typeface="微软雅黑 Light" panose="020B0502040204020203" pitchFamily="34" charset="-122"/>
              </a:rPr>
              <a:t>three</a:t>
            </a:r>
            <a:endParaRPr lang="zh-CN" altLang="en-US" sz="24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2951902" y="576000"/>
            <a:ext cx="5212080" cy="1106805"/>
          </a:xfrm>
          <a:prstGeom prst="rect">
            <a:avLst/>
          </a:prstGeom>
          <a:noFill/>
        </p:spPr>
        <p:txBody>
          <a:bodyPr wrap="none" rtlCol="0">
            <a:spAutoFit/>
          </a:bodyPr>
          <a:lstStyle/>
          <a:p>
            <a:r>
              <a:rPr lang="zh-CN" altLang="en-US" sz="6600" dirty="0">
                <a:solidFill>
                  <a:schemeClr val="tx1">
                    <a:lumMod val="65000"/>
                    <a:lumOff val="35000"/>
                  </a:schemeClr>
                </a:solidFill>
                <a:latin typeface="微软雅黑 Light" panose="020B0502040204020203" pitchFamily="34" charset="-122"/>
                <a:ea typeface="微软雅黑 Light" panose="020B0502040204020203" pitchFamily="34" charset="-122"/>
              </a:rPr>
              <a:t>轮式底盘分类</a:t>
            </a:r>
          </a:p>
        </p:txBody>
      </p:sp>
      <p:sp>
        <p:nvSpPr>
          <p:cNvPr id="27" name="文本框 26"/>
          <p:cNvSpPr txBox="1"/>
          <p:nvPr/>
        </p:nvSpPr>
        <p:spPr>
          <a:xfrm>
            <a:off x="1704935" y="2267974"/>
            <a:ext cx="2672080" cy="521970"/>
          </a:xfrm>
          <a:prstGeom prst="rect">
            <a:avLst/>
          </a:prstGeom>
          <a:noFill/>
        </p:spPr>
        <p:txBody>
          <a:bodyPr wrap="none" rtlCol="0">
            <a:spAutoFit/>
          </a:bodyPr>
          <a:lstStyle/>
          <a:p>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非全向移动轮系</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05228" y="2790199"/>
            <a:ext cx="3154680" cy="1198880"/>
          </a:xfrm>
          <a:prstGeom prst="rect">
            <a:avLst/>
          </a:prstGeom>
          <a:noFill/>
        </p:spPr>
        <p:txBody>
          <a:bodyPr wrap="none" rtlCol="0">
            <a:spAutoFit/>
          </a:bodyPr>
          <a:lstStyle/>
          <a:p>
            <a:r>
              <a:rPr lang="zh-CN" altLang="en-US" dirty="0">
                <a:latin typeface="微软雅黑 Light" panose="020B0502040204020203" pitchFamily="34" charset="-122"/>
                <a:ea typeface="微软雅黑 Light" panose="020B0502040204020203" pitchFamily="34" charset="-122"/>
              </a:rPr>
              <a:t>不</a:t>
            </a:r>
            <a:r>
              <a:rPr lang="zh-CN" altLang="en-US" dirty="0" smtClean="0">
                <a:latin typeface="微软雅黑 Light" panose="020B0502040204020203" pitchFamily="34" charset="-122"/>
                <a:ea typeface="微软雅黑 Light" panose="020B0502040204020203" pitchFamily="34" charset="-122"/>
              </a:rPr>
              <a:t>能向任意方向移动</a:t>
            </a:r>
            <a:endParaRPr lang="zh-CN" altLang="en-US" dirty="0" smtClean="0">
              <a:latin typeface="微软雅黑 Light" panose="020B0502040204020203" pitchFamily="34" charset="-122"/>
              <a:ea typeface="微软雅黑 Light" panose="020B0502040204020203" pitchFamily="34" charset="-122"/>
            </a:endParaRPr>
          </a:p>
          <a:p>
            <a:endParaRPr lang="zh-CN" altLang="en-US" dirty="0" smtClean="0">
              <a:latin typeface="微软雅黑 Light" panose="020B0502040204020203" pitchFamily="34" charset="-122"/>
              <a:ea typeface="微软雅黑 Light" panose="020B0502040204020203" pitchFamily="34" charset="-122"/>
            </a:endParaRPr>
          </a:p>
          <a:p>
            <a:endParaRPr lang="zh-CN" altLang="en-US" dirty="0" smtClean="0">
              <a:latin typeface="微软雅黑 Light" panose="020B0502040204020203" pitchFamily="34" charset="-122"/>
              <a:ea typeface="微软雅黑 Light" panose="020B0502040204020203" pitchFamily="34" charset="-122"/>
            </a:endParaRPr>
          </a:p>
          <a:p>
            <a:r>
              <a:rPr lang="zh-CN" altLang="en-US" dirty="0" smtClean="0">
                <a:latin typeface="微软雅黑 Light" panose="020B0502040204020203" pitchFamily="34" charset="-122"/>
                <a:ea typeface="微软雅黑 Light" panose="020B0502040204020203" pitchFamily="34" charset="-122"/>
              </a:rPr>
              <a:t>特点：结构简单，易于控制。</a:t>
            </a:r>
          </a:p>
        </p:txBody>
      </p:sp>
      <p:sp>
        <p:nvSpPr>
          <p:cNvPr id="31" name="文本框 30"/>
          <p:cNvSpPr txBox="1"/>
          <p:nvPr/>
        </p:nvSpPr>
        <p:spPr>
          <a:xfrm>
            <a:off x="7984147" y="2268153"/>
            <a:ext cx="2316480" cy="521970"/>
          </a:xfrm>
          <a:prstGeom prst="rect">
            <a:avLst/>
          </a:prstGeom>
          <a:noFill/>
        </p:spPr>
        <p:txBody>
          <a:bodyPr wrap="none" rtlCol="0">
            <a:spAutoFit/>
          </a:bodyPr>
          <a:lstStyle/>
          <a:p>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全向移动轮系</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7983847" y="2790241"/>
            <a:ext cx="2954655" cy="1754326"/>
          </a:xfrm>
          <a:prstGeom prst="rect">
            <a:avLst/>
          </a:prstGeom>
          <a:noFill/>
        </p:spPr>
        <p:txBody>
          <a:bodyPr wrap="none" rtlCol="0">
            <a:spAutoFit/>
          </a:bodyPr>
          <a:lstStyle/>
          <a:p>
            <a:r>
              <a:rPr lang="zh-CN" dirty="0" smtClean="0">
                <a:latin typeface="微软雅黑 Light" panose="020B0502040204020203" pitchFamily="34" charset="-122"/>
                <a:ea typeface="微软雅黑 Light" panose="020B0502040204020203" pitchFamily="34" charset="-122"/>
              </a:rPr>
              <a:t>可以向任意方向移动</a:t>
            </a:r>
          </a:p>
          <a:p>
            <a:endParaRPr lang="zh-CN" dirty="0" smtClean="0">
              <a:latin typeface="微软雅黑 Light" panose="020B0502040204020203" pitchFamily="34" charset="-122"/>
              <a:ea typeface="微软雅黑 Light" panose="020B0502040204020203" pitchFamily="34" charset="-122"/>
            </a:endParaRPr>
          </a:p>
          <a:p>
            <a:endParaRPr lang="zh-CN" dirty="0" smtClean="0">
              <a:latin typeface="微软雅黑 Light" panose="020B0502040204020203" pitchFamily="34" charset="-122"/>
              <a:ea typeface="微软雅黑 Light" panose="020B0502040204020203" pitchFamily="34" charset="-122"/>
            </a:endParaRPr>
          </a:p>
          <a:p>
            <a:r>
              <a:rPr lang="zh-CN" dirty="0" smtClean="0">
                <a:latin typeface="微软雅黑 Light" panose="020B0502040204020203" pitchFamily="34" charset="-122"/>
                <a:ea typeface="微软雅黑 Light" panose="020B0502040204020203" pitchFamily="34" charset="-122"/>
              </a:rPr>
              <a:t>特点：结构复杂</a:t>
            </a:r>
            <a:r>
              <a:rPr lang="zh-CN" dirty="0" smtClean="0">
                <a:latin typeface="微软雅黑 Light" panose="020B0502040204020203" pitchFamily="34" charset="-122"/>
                <a:ea typeface="微软雅黑 Light" panose="020B0502040204020203" pitchFamily="34" charset="-122"/>
              </a:rPr>
              <a:t>，移</a:t>
            </a:r>
            <a:r>
              <a:rPr lang="zh-CN" dirty="0" smtClean="0">
                <a:latin typeface="微软雅黑 Light" panose="020B0502040204020203" pitchFamily="34" charset="-122"/>
                <a:ea typeface="微软雅黑 Light" panose="020B0502040204020203" pitchFamily="34" charset="-122"/>
              </a:rPr>
              <a:t>动灵</a:t>
            </a:r>
            <a:r>
              <a:rPr lang="zh-CN" dirty="0" smtClean="0">
                <a:latin typeface="微软雅黑 Light" panose="020B0502040204020203" pitchFamily="34" charset="-122"/>
                <a:ea typeface="微软雅黑 Light" panose="020B0502040204020203" pitchFamily="34" charset="-122"/>
              </a:rPr>
              <a:t>活</a:t>
            </a:r>
            <a:endParaRPr lang="en-US" altLang="zh-CN" dirty="0" smtClean="0">
              <a:latin typeface="微软雅黑 Light" panose="020B0502040204020203" pitchFamily="34" charset="-122"/>
              <a:ea typeface="微软雅黑 Light" panose="020B0502040204020203" pitchFamily="34" charset="-122"/>
            </a:endParaRPr>
          </a:p>
          <a:p>
            <a:endParaRPr lang="en-US" altLang="zh-CN" dirty="0" smtClean="0">
              <a:latin typeface="微软雅黑 Light" panose="020B0502040204020203" pitchFamily="34" charset="-122"/>
              <a:ea typeface="微软雅黑 Light" panose="020B0502040204020203" pitchFamily="34" charset="-122"/>
            </a:endParaRPr>
          </a:p>
          <a:p>
            <a:r>
              <a:rPr lang="en-US" altLang="zh-CN" dirty="0">
                <a:latin typeface="微软雅黑 Light" panose="020B0502040204020203" pitchFamily="34" charset="-122"/>
                <a:ea typeface="微软雅黑 Light" panose="020B0502040204020203" pitchFamily="34" charset="-122"/>
              </a:rPr>
              <a:t>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成本很高</a:t>
            </a:r>
            <a:r>
              <a:rPr lang="zh-CN" dirty="0" smtClean="0">
                <a:latin typeface="微软雅黑 Light" panose="020B0502040204020203" pitchFamily="34" charset="-122"/>
                <a:ea typeface="微软雅黑 Light" panose="020B0502040204020203" pitchFamily="34" charset="-122"/>
              </a:rPr>
              <a:t>。</a:t>
            </a:r>
            <a:endParaRPr lang="zh-CN" dirty="0" smtClean="0">
              <a:latin typeface="微软雅黑 Light" panose="020B0502040204020203" pitchFamily="34" charset="-122"/>
              <a:ea typeface="微软雅黑 Light" panose="020B0502040204020203" pitchFamily="34" charset="-122"/>
            </a:endParaRPr>
          </a:p>
        </p:txBody>
      </p:sp>
      <p:pic>
        <p:nvPicPr>
          <p:cNvPr id="2" name="Picture 1" descr="C:\Users\Younger\AppData\Roaming\Tencent\Users\81385707\QQ\WinTemp\RichOle\Y_TCOV]@N[T@ZK(PR1WN0KR.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12609" r="12828" b="11765"/>
          <a:stretch>
            <a:fillRect/>
          </a:stretch>
        </p:blipFill>
        <p:spPr bwMode="auto">
          <a:xfrm>
            <a:off x="1245235" y="3553460"/>
            <a:ext cx="4417060" cy="22752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www.fmart.com.cn/uploads/130808/1-130PQF6064S.jpg"/>
          <p:cNvPicPr>
            <a:picLocks noChangeAspect="1" noChangeArrowheads="1"/>
          </p:cNvPicPr>
          <p:nvPr/>
        </p:nvPicPr>
        <p:blipFill rotWithShape="1">
          <a:blip r:embed="rId5">
            <a:extLst>
              <a:ext uri="{28A0092B-C50C-407E-A947-70E740481C1C}">
                <a14:useLocalDpi xmlns:a14="http://schemas.microsoft.com/office/drawing/2010/main" val="0"/>
              </a:ext>
            </a:extLst>
          </a:blip>
          <a:srcRect t="4539" b="7016"/>
          <a:stretch>
            <a:fillRect/>
          </a:stretch>
        </p:blipFill>
        <p:spPr bwMode="auto">
          <a:xfrm>
            <a:off x="2394903" y="3494905"/>
            <a:ext cx="3757360" cy="2667455"/>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2814" y="3128719"/>
            <a:ext cx="4040065" cy="26898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9" presetClass="entr" presetSubtype="0" decel="10000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 calcmode="lin" valueType="num">
                                      <p:cBhvr>
                                        <p:cTn id="16" dur="500" fill="hold"/>
                                        <p:tgtEl>
                                          <p:spTgt spid="14"/>
                                        </p:tgtEl>
                                        <p:attrNameLst>
                                          <p:attrName>style.rotation</p:attrName>
                                        </p:attrNameLst>
                                      </p:cBhvr>
                                      <p:tavLst>
                                        <p:tav tm="0">
                                          <p:val>
                                            <p:fltVal val="360"/>
                                          </p:val>
                                        </p:tav>
                                        <p:tav tm="100000">
                                          <p:val>
                                            <p:fltVal val="0"/>
                                          </p:val>
                                        </p:tav>
                                      </p:tavLst>
                                    </p:anim>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11" name="任意多边形 10"/>
          <p:cNvSpPr/>
          <p:nvPr/>
        </p:nvSpPr>
        <p:spPr>
          <a:xfrm>
            <a:off x="1497724" y="-1"/>
            <a:ext cx="993227" cy="2790497"/>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rgbClr val="A6A940">
              <a:alpha val="70000"/>
            </a:srgbClr>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微软雅黑 Light" panose="020B0502040204020203" pitchFamily="34" charset="-122"/>
                <a:ea typeface="微软雅黑 Light" panose="020B0502040204020203" pitchFamily="34" charset="-122"/>
              </a:rPr>
              <a:t>four</a:t>
            </a:r>
            <a:endParaRPr lang="zh-CN" altLang="en-US" sz="32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3157599" y="576000"/>
            <a:ext cx="3535680" cy="1014730"/>
          </a:xfrm>
          <a:prstGeom prst="rect">
            <a:avLst/>
          </a:prstGeom>
          <a:noFill/>
        </p:spPr>
        <p:txBody>
          <a:bodyPr wrap="square" rtlCol="0">
            <a:spAutoFit/>
          </a:bodyPr>
          <a:lstStyle/>
          <a:p>
            <a:r>
              <a:rPr lang="zh-CN" sz="6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比赛实例</a:t>
            </a:r>
            <a:endParaRPr lang="zh-CN" sz="60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378071" y="2511133"/>
            <a:ext cx="2589753" cy="3924886"/>
          </a:xfrm>
          <a:prstGeom prst="rect">
            <a:avLst/>
          </a:prstGeom>
        </p:spPr>
      </p:pic>
      <p:pic>
        <p:nvPicPr>
          <p:cNvPr id="6" name="Picture 1" descr="C:\Users\Younger\AppData\Roaming\Tencent\Users\81385707\QQ\WinTemp\RichOle\%}6~L{%TK3W)4$ZK[`3YSUR.jpg"/>
          <p:cNvPicPr>
            <a:picLocks noChangeAspect="1" noChangeArrowheads="1"/>
          </p:cNvPicPr>
          <p:nvPr/>
        </p:nvPicPr>
        <p:blipFill rotWithShape="1">
          <a:blip r:embed="rId3">
            <a:extLst>
              <a:ext uri="{28A0092B-C50C-407E-A947-70E740481C1C}">
                <a14:useLocalDpi xmlns:a14="http://schemas.microsoft.com/office/drawing/2010/main" val="0"/>
              </a:ext>
            </a:extLst>
          </a:blip>
          <a:srcRect l="16605"/>
          <a:stretch>
            <a:fillRect/>
          </a:stretch>
        </p:blipFill>
        <p:spPr bwMode="auto">
          <a:xfrm>
            <a:off x="9079718" y="3575389"/>
            <a:ext cx="2600326" cy="331540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2967321" y="1950525"/>
            <a:ext cx="5954481" cy="3390313"/>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7" name="椭圆 3"/>
          <p:cNvSpPr/>
          <p:nvPr/>
        </p:nvSpPr>
        <p:spPr>
          <a:xfrm rot="16200000">
            <a:off x="7467776" y="3132260"/>
            <a:ext cx="6258915" cy="593477"/>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355600" dist="419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993225" y="5580981"/>
            <a:ext cx="10171715" cy="581555"/>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406400" dist="444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93225" y="299544"/>
            <a:ext cx="10171715" cy="6258913"/>
          </a:xfrm>
          <a:prstGeom prst="rect">
            <a:avLst/>
          </a:prstGeom>
          <a:solidFill>
            <a:srgbClr val="E2D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497724" y="-1"/>
            <a:ext cx="993227" cy="2790497"/>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rgbClr val="F77128">
              <a:alpha val="70000"/>
            </a:srgbClr>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微软雅黑 Light" panose="020B0502040204020203" pitchFamily="34" charset="-122"/>
                <a:ea typeface="微软雅黑 Light" panose="020B0502040204020203" pitchFamily="34" charset="-122"/>
              </a:rPr>
              <a:t>five</a:t>
            </a:r>
            <a:endParaRPr lang="zh-CN" altLang="en-US" sz="3200" dirty="0">
              <a:latin typeface="微软雅黑 Light" panose="020B0502040204020203" pitchFamily="34" charset="-122"/>
              <a:ea typeface="微软雅黑 Light" panose="020B0502040204020203" pitchFamily="34" charset="-122"/>
            </a:endParaRPr>
          </a:p>
        </p:txBody>
      </p:sp>
      <p:cxnSp>
        <p:nvCxnSpPr>
          <p:cNvPr id="10" name="直接连接符 9"/>
          <p:cNvCxnSpPr/>
          <p:nvPr/>
        </p:nvCxnSpPr>
        <p:spPr>
          <a:xfrm>
            <a:off x="4635246" y="2332231"/>
            <a:ext cx="24384" cy="3465004"/>
          </a:xfrm>
          <a:prstGeom prst="line">
            <a:avLst/>
          </a:prstGeom>
          <a:ln w="38100">
            <a:solidFill>
              <a:srgbClr val="F77128"/>
            </a:solidFill>
            <a:prstDash val="dashDot"/>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4517214" y="2072010"/>
            <a:ext cx="260447" cy="260447"/>
          </a:xfrm>
          <a:prstGeom prst="ellipse">
            <a:avLst/>
          </a:prstGeom>
          <a:solidFill>
            <a:srgbClr val="F771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内容占位符 2"/>
          <p:cNvSpPr txBox="1">
            <a:spLocks noRot="1" noChangeAspect="1" noMove="1" noResize="1" noEditPoints="1" noAdjustHandles="1" noChangeArrowheads="1" noChangeShapeType="1" noTextEdit="1"/>
          </p:cNvSpPr>
          <p:nvPr/>
        </p:nvSpPr>
        <p:spPr>
          <a:xfrm>
            <a:off x="3021330" y="299720"/>
            <a:ext cx="8435975" cy="5963285"/>
          </a:xfrm>
          <a:prstGeom prst="rect">
            <a:avLst/>
          </a:prstGeom>
          <a:blipFill rotWithShape="1">
            <a:blip r:embed="rId2"/>
            <a:stretch>
              <a:fillRect l="-1112" t="-2162"/>
            </a:stretch>
          </a:blipFill>
        </p:spPr>
        <p:txBody>
          <a:bodyPr/>
          <a:lstStyle/>
          <a:p>
            <a:r>
              <a:rPr lang="zh-CN" altLang="en-US">
                <a:noFill/>
              </a:rPr>
              <a:t> </a:t>
            </a:r>
          </a:p>
        </p:txBody>
      </p:sp>
      <p:pic>
        <p:nvPicPr>
          <p:cNvPr id="8" name="图片 7"/>
          <p:cNvPicPr>
            <a:picLocks noChangeAspect="1"/>
          </p:cNvPicPr>
          <p:nvPr/>
        </p:nvPicPr>
        <p:blipFill rotWithShape="1">
          <a:blip r:embed="rId3"/>
          <a:srcRect t="6490" b="7538"/>
          <a:stretch>
            <a:fillRect/>
          </a:stretch>
        </p:blipFill>
        <p:spPr>
          <a:xfrm>
            <a:off x="1917363" y="2071940"/>
            <a:ext cx="2112496" cy="1603717"/>
          </a:xfrm>
          <a:prstGeom prst="rect">
            <a:avLst/>
          </a:prstGeom>
        </p:spPr>
      </p:pic>
      <p:pic>
        <p:nvPicPr>
          <p:cNvPr id="9" name="图片 8"/>
          <p:cNvPicPr>
            <a:picLocks noChangeAspect="1"/>
          </p:cNvPicPr>
          <p:nvPr/>
        </p:nvPicPr>
        <p:blipFill rotWithShape="1">
          <a:blip r:embed="rId4" cstate="print">
            <a:grayscl/>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t="22313" b="9024"/>
          <a:stretch>
            <a:fillRect/>
          </a:stretch>
        </p:blipFill>
        <p:spPr>
          <a:xfrm>
            <a:off x="2063390" y="4447445"/>
            <a:ext cx="1966492" cy="13502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pic>
        <p:nvPicPr>
          <p:cNvPr id="9" name="内容占位符 4"/>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71230" y="238125"/>
            <a:ext cx="3096895" cy="2799715"/>
          </a:xfrm>
          <a:prstGeom prst="rect">
            <a:avLst/>
          </a:prstGeom>
        </p:spPr>
      </p:pic>
      <p:sp>
        <p:nvSpPr>
          <p:cNvPr id="4" name="椭圆 3"/>
          <p:cNvSpPr/>
          <p:nvPr/>
        </p:nvSpPr>
        <p:spPr>
          <a:xfrm>
            <a:off x="1010370" y="5984841"/>
            <a:ext cx="10171715" cy="581555"/>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406400" dist="444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761759" y="-43181"/>
            <a:ext cx="993227" cy="2790497"/>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rgbClr val="FFEBB6">
              <a:alpha val="70000"/>
            </a:srgbClr>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微软雅黑 Light" panose="020B0502040204020203" pitchFamily="34" charset="-122"/>
                <a:ea typeface="微软雅黑 Light" panose="020B0502040204020203" pitchFamily="34" charset="-122"/>
              </a:rPr>
              <a:t>six</a:t>
            </a:r>
            <a:endParaRPr lang="zh-CN" altLang="en-US" sz="32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3471788" y="576000"/>
            <a:ext cx="309880" cy="1106805"/>
          </a:xfrm>
          <a:prstGeom prst="rect">
            <a:avLst/>
          </a:prstGeom>
          <a:noFill/>
        </p:spPr>
        <p:txBody>
          <a:bodyPr wrap="none" rtlCol="0">
            <a:spAutoFit/>
          </a:bodyPr>
          <a:lstStyle/>
          <a:p>
            <a:endParaRPr lang="zh-CN" altLang="en-US" sz="6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6" name="文本框 5"/>
          <p:cNvSpPr txBox="1">
            <a:spLocks noRot="1" noChangeAspect="1" noMove="1" noResize="1" noEditPoints="1" noAdjustHandles="1" noChangeArrowheads="1" noChangeShapeType="1" noTextEdit="1"/>
          </p:cNvSpPr>
          <p:nvPr/>
        </p:nvSpPr>
        <p:spPr>
          <a:xfrm>
            <a:off x="3234319" y="238113"/>
            <a:ext cx="6157790" cy="2038635"/>
          </a:xfrm>
          <a:prstGeom prst="rect">
            <a:avLst/>
          </a:prstGeom>
          <a:blipFill rotWithShape="1">
            <a:blip r:embed="rId3"/>
            <a:stretch>
              <a:fillRect l="-1089" t="-1493"/>
            </a:stretch>
          </a:blipFill>
        </p:spPr>
        <p:txBody>
          <a:bodyPr/>
          <a:lstStyle/>
          <a:p>
            <a:r>
              <a:rPr lang="zh-CN" altLang="en-US">
                <a:noFill/>
              </a:rPr>
              <a:t> </a:t>
            </a:r>
          </a:p>
        </p:txBody>
      </p:sp>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l="33782" t="31425" r="41302" b="10752"/>
          <a:stretch>
            <a:fillRect/>
          </a:stretch>
        </p:blipFill>
        <p:spPr>
          <a:xfrm>
            <a:off x="1818640" y="9525"/>
            <a:ext cx="1415415" cy="2266950"/>
          </a:xfrm>
          <a:prstGeom prst="rect">
            <a:avLst/>
          </a:prstGeom>
        </p:spPr>
      </p:pic>
      <p:grpSp>
        <p:nvGrpSpPr>
          <p:cNvPr id="18" name="组合 17"/>
          <p:cNvGrpSpPr/>
          <p:nvPr/>
        </p:nvGrpSpPr>
        <p:grpSpPr>
          <a:xfrm>
            <a:off x="-99060" y="3013710"/>
            <a:ext cx="3676650" cy="2481893"/>
            <a:chOff x="316089" y="4031735"/>
            <a:chExt cx="2421465" cy="1976820"/>
          </a:xfrm>
        </p:grpSpPr>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9288" y="4345103"/>
              <a:ext cx="2148438" cy="1430437"/>
            </a:xfrm>
            <a:prstGeom prst="rect">
              <a:avLst/>
            </a:prstGeom>
          </p:spPr>
        </p:pic>
        <p:sp>
          <p:nvSpPr>
            <p:cNvPr id="22" name="文本框 21"/>
            <p:cNvSpPr txBox="1"/>
            <p:nvPr/>
          </p:nvSpPr>
          <p:spPr>
            <a:xfrm>
              <a:off x="316089" y="4549422"/>
              <a:ext cx="203199" cy="293350"/>
            </a:xfrm>
            <a:prstGeom prst="rect">
              <a:avLst/>
            </a:prstGeom>
            <a:noFill/>
          </p:spPr>
          <p:txBody>
            <a:bodyPr wrap="square" rtlCol="0">
              <a:spAutoFit/>
            </a:bodyPr>
            <a:lstStyle/>
            <a:p>
              <a:r>
                <a:rPr lang="en-US" altLang="zh-CN" dirty="0" smtClean="0"/>
                <a:t>1</a:t>
              </a:r>
              <a:endParaRPr lang="zh-CN" altLang="en-US" dirty="0"/>
            </a:p>
          </p:txBody>
        </p:sp>
        <p:sp>
          <p:nvSpPr>
            <p:cNvPr id="25" name="文本框 24"/>
            <p:cNvSpPr txBox="1"/>
            <p:nvPr/>
          </p:nvSpPr>
          <p:spPr>
            <a:xfrm>
              <a:off x="1568107" y="4031735"/>
              <a:ext cx="203199" cy="293350"/>
            </a:xfrm>
            <a:prstGeom prst="rect">
              <a:avLst/>
            </a:prstGeom>
            <a:noFill/>
          </p:spPr>
          <p:txBody>
            <a:bodyPr wrap="square" rtlCol="0">
              <a:spAutoFit/>
            </a:bodyPr>
            <a:lstStyle/>
            <a:p>
              <a:r>
                <a:rPr lang="en-US" altLang="zh-CN" dirty="0"/>
                <a:t>2</a:t>
              </a:r>
              <a:endParaRPr lang="zh-CN" altLang="en-US" dirty="0"/>
            </a:p>
          </p:txBody>
        </p:sp>
        <p:sp>
          <p:nvSpPr>
            <p:cNvPr id="26" name="文本框 25"/>
            <p:cNvSpPr txBox="1"/>
            <p:nvPr/>
          </p:nvSpPr>
          <p:spPr>
            <a:xfrm>
              <a:off x="1364908" y="5715205"/>
              <a:ext cx="203199" cy="293350"/>
            </a:xfrm>
            <a:prstGeom prst="rect">
              <a:avLst/>
            </a:prstGeom>
            <a:noFill/>
          </p:spPr>
          <p:txBody>
            <a:bodyPr wrap="square" rtlCol="0">
              <a:spAutoFit/>
            </a:bodyPr>
            <a:lstStyle/>
            <a:p>
              <a:r>
                <a:rPr lang="en-US" altLang="zh-CN" dirty="0" smtClean="0"/>
                <a:t>3</a:t>
              </a:r>
              <a:endParaRPr lang="zh-CN" altLang="en-US" dirty="0"/>
            </a:p>
          </p:txBody>
        </p:sp>
        <p:sp>
          <p:nvSpPr>
            <p:cNvPr id="27" name="文本框 26"/>
            <p:cNvSpPr txBox="1"/>
            <p:nvPr/>
          </p:nvSpPr>
          <p:spPr>
            <a:xfrm>
              <a:off x="2534355" y="4803418"/>
              <a:ext cx="203199" cy="293350"/>
            </a:xfrm>
            <a:prstGeom prst="rect">
              <a:avLst/>
            </a:prstGeom>
            <a:noFill/>
          </p:spPr>
          <p:txBody>
            <a:bodyPr wrap="square" rtlCol="0">
              <a:spAutoFit/>
            </a:bodyPr>
            <a:lstStyle/>
            <a:p>
              <a:r>
                <a:rPr lang="en-US" altLang="zh-CN" dirty="0" smtClean="0"/>
                <a:t>4</a:t>
              </a:r>
              <a:endParaRPr lang="zh-CN" altLang="en-US" dirty="0"/>
            </a:p>
          </p:txBody>
        </p:sp>
      </p:grpSp>
      <p:sp>
        <p:nvSpPr>
          <p:cNvPr id="28" name="文本框 27"/>
          <p:cNvSpPr txBox="1"/>
          <p:nvPr/>
        </p:nvSpPr>
        <p:spPr>
          <a:xfrm>
            <a:off x="9169547" y="3037689"/>
            <a:ext cx="1901317" cy="369332"/>
          </a:xfrm>
          <a:prstGeom prst="rect">
            <a:avLst/>
          </a:prstGeom>
          <a:noFill/>
        </p:spPr>
        <p:txBody>
          <a:bodyPr wrap="square" rtlCol="0">
            <a:spAutoFit/>
          </a:bodyPr>
          <a:lstStyle/>
          <a:p>
            <a:r>
              <a:rPr lang="zh-CN" altLang="en-US" dirty="0" smtClean="0"/>
              <a:t>四轮全向轮底盘</a:t>
            </a:r>
            <a:endParaRPr lang="zh-CN" altLang="en-US" dirty="0"/>
          </a:p>
        </p:txBody>
      </p:sp>
      <p:sp>
        <p:nvSpPr>
          <p:cNvPr id="29" name="文本框 28"/>
          <p:cNvSpPr txBox="1">
            <a:spLocks noRot="1" noChangeAspect="1" noMove="1" noResize="1" noEditPoints="1" noAdjustHandles="1" noChangeArrowheads="1" noChangeShapeType="1" noTextEdit="1"/>
          </p:cNvSpPr>
          <p:nvPr/>
        </p:nvSpPr>
        <p:spPr>
          <a:xfrm>
            <a:off x="3318043" y="3336086"/>
            <a:ext cx="6566746" cy="3671518"/>
          </a:xfrm>
          <a:prstGeom prst="rect">
            <a:avLst/>
          </a:prstGeom>
          <a:blipFill rotWithShape="1">
            <a:blip r:embed="rId6"/>
            <a:stretch>
              <a:fillRect l="-1021" t="-829"/>
            </a:stretch>
          </a:blipFill>
        </p:spPr>
        <p:txBody>
          <a:bodyPr/>
          <a:lstStyle/>
          <a:p>
            <a:r>
              <a:rPr lang="zh-CN" altLang="en-US">
                <a:noFill/>
              </a:rPr>
              <a:t> </a:t>
            </a:r>
          </a:p>
        </p:txBody>
      </p:sp>
      <p:pic>
        <p:nvPicPr>
          <p:cNvPr id="30" name="图片 29"/>
          <p:cNvPicPr>
            <a:picLocks noChangeAspect="1"/>
          </p:cNvPicPr>
          <p:nvPr/>
        </p:nvPicPr>
        <p:blipFill rotWithShape="1">
          <a:blip r:embed="rId7">
            <a:extLst>
              <a:ext uri="{28A0092B-C50C-407E-A947-70E740481C1C}">
                <a14:useLocalDpi xmlns:a14="http://schemas.microsoft.com/office/drawing/2010/main" val="0"/>
              </a:ext>
            </a:extLst>
          </a:blip>
          <a:srcRect l="45230" t="23704" r="35578" b="15061"/>
          <a:stretch>
            <a:fillRect/>
          </a:stretch>
        </p:blipFill>
        <p:spPr>
          <a:xfrm>
            <a:off x="9708515" y="3580765"/>
            <a:ext cx="1596390" cy="2403475"/>
          </a:xfrm>
          <a:prstGeom prst="rect">
            <a:avLst/>
          </a:prstGeom>
        </p:spPr>
      </p:pic>
      <p:sp>
        <p:nvSpPr>
          <p:cNvPr id="31" name="文本框 30"/>
          <p:cNvSpPr txBox="1"/>
          <p:nvPr/>
        </p:nvSpPr>
        <p:spPr>
          <a:xfrm>
            <a:off x="694690" y="5616575"/>
            <a:ext cx="2389505" cy="368300"/>
          </a:xfrm>
          <a:prstGeom prst="rect">
            <a:avLst/>
          </a:prstGeom>
          <a:noFill/>
        </p:spPr>
        <p:txBody>
          <a:bodyPr wrap="square" rtlCol="0">
            <a:spAutoFit/>
          </a:bodyPr>
          <a:lstStyle/>
          <a:p>
            <a:r>
              <a:rPr lang="zh-CN" altLang="en-US" dirty="0" smtClean="0"/>
              <a:t>四轮麦克纳姆轮底盘</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 calcmode="lin" valueType="num">
                                      <p:cBhvr>
                                        <p:cTn id="21" dur="500" fill="hold"/>
                                        <p:tgtEl>
                                          <p:spTgt spid="16"/>
                                        </p:tgtEl>
                                        <p:attrNameLst>
                                          <p:attrName>style.rotation</p:attrName>
                                        </p:attrNameLst>
                                      </p:cBhvr>
                                      <p:tavLst>
                                        <p:tav tm="0">
                                          <p:val>
                                            <p:fltVal val="360"/>
                                          </p:val>
                                        </p:tav>
                                        <p:tav tm="100000">
                                          <p:val>
                                            <p:fltVal val="0"/>
                                          </p:val>
                                        </p:tav>
                                      </p:tavLst>
                                    </p:anim>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edge">
                                      <p:cBhvr>
                                        <p:cTn id="34" dur="10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edge">
                                      <p:cBhvr>
                                        <p:cTn id="39" dur="10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circle(in)">
                                      <p:cBhvr>
                                        <p:cTn id="44" dur="10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3" nodeType="click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p:cTn id="49" dur="1000" fill="hold"/>
                                        <p:tgtEl>
                                          <p:spTgt spid="29"/>
                                        </p:tgtEl>
                                        <p:attrNameLst>
                                          <p:attrName>ppt_w</p:attrName>
                                        </p:attrNameLst>
                                      </p:cBhvr>
                                      <p:tavLst>
                                        <p:tav tm="0">
                                          <p:val>
                                            <p:fltVal val="0"/>
                                          </p:val>
                                        </p:tav>
                                        <p:tav tm="100000">
                                          <p:val>
                                            <p:strVal val="#ppt_w"/>
                                          </p:val>
                                        </p:tav>
                                      </p:tavLst>
                                    </p:anim>
                                    <p:anim calcmode="lin" valueType="num">
                                      <p:cBhvr>
                                        <p:cTn id="50" dur="1000" fill="hold"/>
                                        <p:tgtEl>
                                          <p:spTgt spid="29"/>
                                        </p:tgtEl>
                                        <p:attrNameLst>
                                          <p:attrName>ppt_h</p:attrName>
                                        </p:attrNameLst>
                                      </p:cBhvr>
                                      <p:tavLst>
                                        <p:tav tm="0">
                                          <p:val>
                                            <p:fltVal val="0"/>
                                          </p:val>
                                        </p:tav>
                                        <p:tav tm="100000">
                                          <p:val>
                                            <p:strVal val="#ppt_h"/>
                                          </p:val>
                                        </p:tav>
                                      </p:tavLst>
                                    </p:anim>
                                    <p:anim calcmode="lin" valueType="num">
                                      <p:cBhvr>
                                        <p:cTn id="51" dur="1000" fill="hold"/>
                                        <p:tgtEl>
                                          <p:spTgt spid="29"/>
                                        </p:tgtEl>
                                        <p:attrNameLst>
                                          <p:attrName>style.rotation</p:attrName>
                                        </p:attrNameLst>
                                      </p:cBhvr>
                                      <p:tavLst>
                                        <p:tav tm="0">
                                          <p:val>
                                            <p:fltVal val="90"/>
                                          </p:val>
                                        </p:tav>
                                        <p:tav tm="100000">
                                          <p:val>
                                            <p:fltVal val="0"/>
                                          </p:val>
                                        </p:tav>
                                      </p:tavLst>
                                    </p:anim>
                                    <p:animEffect transition="in" filter="fade">
                                      <p:cBhvr>
                                        <p:cTn id="52"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p:bldP spid="29" grpId="0" animBg="1"/>
      <p:bldP spid="29" grpId="1" animBg="1"/>
      <p:bldP spid="29" grpId="2" animBg="1"/>
      <p:bldP spid="29" grpId="3" animBg="1"/>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4" name="椭圆 3"/>
          <p:cNvSpPr/>
          <p:nvPr/>
        </p:nvSpPr>
        <p:spPr>
          <a:xfrm>
            <a:off x="993225" y="6071836"/>
            <a:ext cx="10171715" cy="581555"/>
          </a:xfrm>
          <a:custGeom>
            <a:avLst/>
            <a:gdLst>
              <a:gd name="connsiteX0" fmla="*/ 0 w 4876800"/>
              <a:gd name="connsiteY0" fmla="*/ 303486 h 606972"/>
              <a:gd name="connsiteX1" fmla="*/ 2438400 w 4876800"/>
              <a:gd name="connsiteY1" fmla="*/ 0 h 606972"/>
              <a:gd name="connsiteX2" fmla="*/ 4876800 w 4876800"/>
              <a:gd name="connsiteY2" fmla="*/ 303486 h 606972"/>
              <a:gd name="connsiteX3" fmla="*/ 2438400 w 4876800"/>
              <a:gd name="connsiteY3" fmla="*/ 606972 h 606972"/>
              <a:gd name="connsiteX4" fmla="*/ 0 w 4876800"/>
              <a:gd name="connsiteY4" fmla="*/ 303486 h 606972"/>
              <a:gd name="connsiteX0-1" fmla="*/ 0 w 4876800"/>
              <a:gd name="connsiteY0-2" fmla="*/ 303486 h 362529"/>
              <a:gd name="connsiteX1-3" fmla="*/ 2438400 w 4876800"/>
              <a:gd name="connsiteY1-4" fmla="*/ 0 h 362529"/>
              <a:gd name="connsiteX2-5" fmla="*/ 4876800 w 4876800"/>
              <a:gd name="connsiteY2-6" fmla="*/ 303486 h 362529"/>
              <a:gd name="connsiteX3-7" fmla="*/ 2438400 w 4876800"/>
              <a:gd name="connsiteY3-8" fmla="*/ 228599 h 362529"/>
              <a:gd name="connsiteX4-9" fmla="*/ 0 w 4876800"/>
              <a:gd name="connsiteY4-10" fmla="*/ 303486 h 362529"/>
              <a:gd name="connsiteX0-11" fmla="*/ 0 w 4876800"/>
              <a:gd name="connsiteY0-12" fmla="*/ 303486 h 358184"/>
              <a:gd name="connsiteX1-13" fmla="*/ 2438400 w 4876800"/>
              <a:gd name="connsiteY1-14" fmla="*/ 0 h 358184"/>
              <a:gd name="connsiteX2-15" fmla="*/ 4876800 w 4876800"/>
              <a:gd name="connsiteY2-16" fmla="*/ 303486 h 358184"/>
              <a:gd name="connsiteX3-17" fmla="*/ 2438400 w 4876800"/>
              <a:gd name="connsiteY3-18" fmla="*/ 228599 h 358184"/>
              <a:gd name="connsiteX4-19" fmla="*/ 0 w 4876800"/>
              <a:gd name="connsiteY4-20" fmla="*/ 303486 h 358184"/>
              <a:gd name="connsiteX0-21" fmla="*/ 0 w 4876800"/>
              <a:gd name="connsiteY0-22" fmla="*/ 303486 h 358184"/>
              <a:gd name="connsiteX1-23" fmla="*/ 2438400 w 4876800"/>
              <a:gd name="connsiteY1-24" fmla="*/ 0 h 358184"/>
              <a:gd name="connsiteX2-25" fmla="*/ 4876800 w 4876800"/>
              <a:gd name="connsiteY2-26" fmla="*/ 303486 h 358184"/>
              <a:gd name="connsiteX3-27" fmla="*/ 2438400 w 4876800"/>
              <a:gd name="connsiteY3-28" fmla="*/ 228599 h 358184"/>
              <a:gd name="connsiteX4-29" fmla="*/ 0 w 4876800"/>
              <a:gd name="connsiteY4-30" fmla="*/ 303486 h 358184"/>
              <a:gd name="connsiteX0-31" fmla="*/ 0 w 4876800"/>
              <a:gd name="connsiteY0-32" fmla="*/ 303486 h 347959"/>
              <a:gd name="connsiteX1-33" fmla="*/ 2438400 w 4876800"/>
              <a:gd name="connsiteY1-34" fmla="*/ 0 h 347959"/>
              <a:gd name="connsiteX2-35" fmla="*/ 4876800 w 4876800"/>
              <a:gd name="connsiteY2-36" fmla="*/ 303486 h 347959"/>
              <a:gd name="connsiteX3-37" fmla="*/ 2438400 w 4876800"/>
              <a:gd name="connsiteY3-38" fmla="*/ 228599 h 347959"/>
              <a:gd name="connsiteX4-39" fmla="*/ 0 w 4876800"/>
              <a:gd name="connsiteY4-40" fmla="*/ 303486 h 347959"/>
              <a:gd name="connsiteX0-41" fmla="*/ 0 w 4876800"/>
              <a:gd name="connsiteY0-42" fmla="*/ 303486 h 351599"/>
              <a:gd name="connsiteX1-43" fmla="*/ 2438400 w 4876800"/>
              <a:gd name="connsiteY1-44" fmla="*/ 0 h 351599"/>
              <a:gd name="connsiteX2-45" fmla="*/ 4876800 w 4876800"/>
              <a:gd name="connsiteY2-46" fmla="*/ 303486 h 351599"/>
              <a:gd name="connsiteX3-47" fmla="*/ 2438400 w 4876800"/>
              <a:gd name="connsiteY3-48" fmla="*/ 228599 h 351599"/>
              <a:gd name="connsiteX4-49" fmla="*/ 0 w 4876800"/>
              <a:gd name="connsiteY4-50" fmla="*/ 303486 h 3515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6800" h="351599">
                <a:moveTo>
                  <a:pt x="0" y="303486"/>
                </a:moveTo>
                <a:cubicBezTo>
                  <a:pt x="0" y="265386"/>
                  <a:pt x="1091709" y="0"/>
                  <a:pt x="2438400" y="0"/>
                </a:cubicBezTo>
                <a:cubicBezTo>
                  <a:pt x="3785091" y="0"/>
                  <a:pt x="4876800" y="135875"/>
                  <a:pt x="4876800" y="303486"/>
                </a:cubicBezTo>
                <a:cubicBezTo>
                  <a:pt x="4876800" y="471097"/>
                  <a:pt x="4243629" y="139879"/>
                  <a:pt x="2438400" y="228599"/>
                </a:cubicBezTo>
                <a:cubicBezTo>
                  <a:pt x="633171" y="317319"/>
                  <a:pt x="0" y="341586"/>
                  <a:pt x="0" y="303486"/>
                </a:cubicBezTo>
                <a:close/>
              </a:path>
            </a:pathLst>
          </a:custGeom>
          <a:effectLst>
            <a:outerShdw blurRad="406400" dist="444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497724" y="-1"/>
            <a:ext cx="993227" cy="2790497"/>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rgbClr val="6BBECE">
              <a:alpha val="70000"/>
            </a:srgbClr>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Light" panose="020B0502040204020203" pitchFamily="34" charset="-122"/>
                <a:ea typeface="微软雅黑 Light" panose="020B0502040204020203" pitchFamily="34" charset="-122"/>
              </a:rPr>
              <a:t>seven</a:t>
            </a:r>
            <a:endParaRPr lang="zh-CN" altLang="en-US" sz="24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2845014" y="576000"/>
            <a:ext cx="2722880" cy="860425"/>
          </a:xfrm>
          <a:prstGeom prst="rect">
            <a:avLst/>
          </a:prstGeom>
          <a:noFill/>
        </p:spPr>
        <p:txBody>
          <a:bodyPr wrap="none" rtlCol="0">
            <a:spAutoFit/>
          </a:bodyPr>
          <a:lstStyle/>
          <a:p>
            <a:r>
              <a:rPr lang="zh-CN" sz="5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底盘升华</a:t>
            </a:r>
          </a:p>
        </p:txBody>
      </p:sp>
      <p:sp>
        <p:nvSpPr>
          <p:cNvPr id="13" name="文本框 12"/>
          <p:cNvSpPr txBox="1"/>
          <p:nvPr/>
        </p:nvSpPr>
        <p:spPr>
          <a:xfrm>
            <a:off x="4220845" y="1239520"/>
            <a:ext cx="3716020" cy="645160"/>
          </a:xfrm>
          <a:prstGeom prst="rect">
            <a:avLst/>
          </a:prstGeom>
          <a:noFill/>
        </p:spPr>
        <p:txBody>
          <a:bodyPr wrap="square" rtlCol="0">
            <a:spAutoFit/>
          </a:bodyPr>
          <a:lstStyle/>
          <a:p>
            <a:pPr marL="0" indent="0" algn="l">
              <a:buNone/>
            </a:pPr>
            <a:r>
              <a:rPr lang="en-US" altLang="zh-CN" sz="36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lang="zh-CN" altLang="en-US" sz="36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导</a:t>
            </a:r>
            <a:r>
              <a:rPr lang="zh-CN" altLang="en-US" sz="3600" dirty="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航与</a:t>
            </a:r>
            <a:r>
              <a:rPr lang="zh-CN" altLang="en-US" sz="36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定位</a:t>
            </a:r>
          </a:p>
        </p:txBody>
      </p:sp>
      <p:sp>
        <p:nvSpPr>
          <p:cNvPr id="5" name="内容占位符 2"/>
          <p:cNvSpPr>
            <a:spLocks noGrp="1"/>
          </p:cNvSpPr>
          <p:nvPr/>
        </p:nvSpPr>
        <p:spPr>
          <a:xfrm>
            <a:off x="431165" y="1884680"/>
            <a:ext cx="10171430" cy="43516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smtClean="0">
              <a:latin typeface="黑体" panose="02010609060101010101" pitchFamily="49" charset="-122"/>
              <a:ea typeface="黑体" panose="02010609060101010101" pitchFamily="49" charset="-122"/>
            </a:endParaRPr>
          </a:p>
          <a:p>
            <a:pPr marL="0" indent="0">
              <a:buNone/>
            </a:pPr>
            <a:r>
              <a:rPr lang="en-US" altLang="zh-CN" dirty="0">
                <a:latin typeface="黑体" panose="02010609060101010101" pitchFamily="49" charset="-122"/>
                <a:ea typeface="黑体" panose="02010609060101010101" pitchFamily="49" charset="-122"/>
              </a:rPr>
              <a:t> </a:t>
            </a:r>
            <a:r>
              <a:rPr lang="en-US" altLang="zh-CN" dirty="0" smtClean="0">
                <a:latin typeface="黑体" panose="02010609060101010101" pitchFamily="49" charset="-122"/>
                <a:ea typeface="黑体" panose="02010609060101010101" pitchFamily="49" charset="-122"/>
              </a:rPr>
              <a:t>   </a:t>
            </a:r>
            <a:r>
              <a:rPr lang="zh-CN" altLang="en-US" dirty="0" smtClean="0">
                <a:solidFill>
                  <a:srgbClr val="FF0000"/>
                </a:solidFill>
                <a:latin typeface="+mn-ea"/>
              </a:rPr>
              <a:t>我在哪儿？</a:t>
            </a:r>
            <a:r>
              <a:rPr lang="en-US" altLang="zh-CN" dirty="0" smtClean="0">
                <a:solidFill>
                  <a:srgbClr val="FF0000"/>
                </a:solidFill>
                <a:latin typeface="+mn-ea"/>
              </a:rPr>
              <a:t>——</a:t>
            </a:r>
            <a:r>
              <a:rPr lang="zh-CN" altLang="en-US" dirty="0" smtClean="0">
                <a:solidFill>
                  <a:srgbClr val="FF0000"/>
                </a:solidFill>
                <a:latin typeface="黑体" panose="02010609060101010101" pitchFamily="49" charset="-122"/>
                <a:ea typeface="黑体" panose="02010609060101010101" pitchFamily="49" charset="-122"/>
              </a:rPr>
              <a:t>移动机器人永恒的主题</a:t>
            </a:r>
            <a:endParaRPr lang="en-US" altLang="zh-CN" dirty="0" smtClean="0">
              <a:solidFill>
                <a:srgbClr val="FF0000"/>
              </a:solidFill>
              <a:latin typeface="黑体" panose="02010609060101010101" pitchFamily="49" charset="-122"/>
              <a:ea typeface="黑体" panose="02010609060101010101" pitchFamily="49" charset="-122"/>
            </a:endParaRPr>
          </a:p>
          <a:p>
            <a:pPr marL="0" indent="0">
              <a:buNone/>
            </a:pPr>
            <a:r>
              <a:rPr lang="en-US" altLang="zh-CN" dirty="0">
                <a:latin typeface="+mn-ea"/>
              </a:rPr>
              <a:t> </a:t>
            </a:r>
            <a:r>
              <a:rPr lang="en-US" altLang="zh-CN" dirty="0" smtClean="0">
                <a:latin typeface="+mn-ea"/>
              </a:rPr>
              <a:t>   </a:t>
            </a:r>
            <a:r>
              <a:rPr lang="zh-CN" altLang="en-US" dirty="0" smtClean="0">
                <a:latin typeface="+mn-ea"/>
              </a:rPr>
              <a:t>我要去哪儿？</a:t>
            </a:r>
            <a:endParaRPr lang="en-US" altLang="zh-CN" dirty="0" smtClean="0">
              <a:latin typeface="+mn-ea"/>
            </a:endParaRPr>
          </a:p>
          <a:p>
            <a:pPr marL="0" indent="0">
              <a:buNone/>
            </a:pPr>
            <a:r>
              <a:rPr lang="zh-CN" altLang="en-US" dirty="0" smtClean="0">
                <a:latin typeface="+mn-ea"/>
              </a:rPr>
              <a:t>    如何去？</a:t>
            </a:r>
            <a:endParaRPr lang="en-US" altLang="zh-CN" dirty="0" smtClean="0">
              <a:latin typeface="+mn-ea"/>
            </a:endParaRPr>
          </a:p>
          <a:p>
            <a:pPr marL="0" indent="0">
              <a:buNone/>
            </a:pPr>
            <a:r>
              <a:rPr lang="zh-CN" altLang="en-US" dirty="0">
                <a:latin typeface="+mn-ea"/>
              </a:rPr>
              <a:t>常用</a:t>
            </a:r>
            <a:r>
              <a:rPr lang="zh-CN" altLang="en-US" dirty="0" smtClean="0">
                <a:latin typeface="+mn-ea"/>
              </a:rPr>
              <a:t>的几种定位方式</a:t>
            </a:r>
          </a:p>
          <a:p>
            <a:pPr marL="0" indent="0">
              <a:buNone/>
            </a:pPr>
            <a:r>
              <a:rPr lang="en-US" altLang="zh-CN" dirty="0" smtClean="0">
                <a:latin typeface="+mn-ea"/>
              </a:rPr>
              <a:t>    </a:t>
            </a:r>
            <a:r>
              <a:rPr lang="zh-CN" altLang="en-US" dirty="0" smtClean="0">
                <a:latin typeface="+mn-ea"/>
              </a:rPr>
              <a:t>（</a:t>
            </a:r>
            <a:r>
              <a:rPr lang="en-US" altLang="zh-CN" dirty="0" smtClean="0">
                <a:latin typeface="+mn-ea"/>
              </a:rPr>
              <a:t>1</a:t>
            </a:r>
            <a:r>
              <a:rPr lang="zh-CN" altLang="en-US" dirty="0" smtClean="0">
                <a:latin typeface="+mn-ea"/>
              </a:rPr>
              <a:t>）寻线</a:t>
            </a:r>
            <a:r>
              <a:rPr lang="en-US" altLang="zh-CN" dirty="0" smtClean="0">
                <a:latin typeface="+mn-ea"/>
              </a:rPr>
              <a:t>——</a:t>
            </a:r>
            <a:r>
              <a:rPr lang="zh-CN" altLang="en-US" dirty="0" smtClean="0">
                <a:latin typeface="+mn-ea"/>
              </a:rPr>
              <a:t>简单，不够灵活</a:t>
            </a:r>
            <a:endParaRPr lang="en-US" altLang="zh-CN" dirty="0" smtClean="0">
              <a:latin typeface="+mn-ea"/>
            </a:endParaRPr>
          </a:p>
          <a:p>
            <a:pPr marL="0" indent="0">
              <a:buNone/>
            </a:pPr>
            <a:r>
              <a:rPr lang="en-US" altLang="zh-CN" dirty="0">
                <a:latin typeface="+mn-ea"/>
              </a:rPr>
              <a:t> </a:t>
            </a:r>
            <a:r>
              <a:rPr lang="en-US" altLang="zh-CN" dirty="0" smtClean="0">
                <a:latin typeface="+mn-ea"/>
              </a:rPr>
              <a:t>   </a:t>
            </a:r>
            <a:r>
              <a:rPr lang="zh-CN" altLang="en-US" dirty="0" smtClean="0">
                <a:latin typeface="+mn-ea"/>
              </a:rPr>
              <a:t>（</a:t>
            </a:r>
            <a:r>
              <a:rPr lang="en-US" altLang="zh-CN" dirty="0" smtClean="0">
                <a:latin typeface="+mn-ea"/>
              </a:rPr>
              <a:t>2</a:t>
            </a:r>
            <a:r>
              <a:rPr lang="zh-CN" altLang="en-US" dirty="0" smtClean="0">
                <a:latin typeface="+mn-ea"/>
              </a:rPr>
              <a:t>）自主定位</a:t>
            </a:r>
            <a:r>
              <a:rPr lang="en-US" altLang="zh-CN" dirty="0" smtClean="0">
                <a:latin typeface="+mn-ea"/>
              </a:rPr>
              <a:t>——</a:t>
            </a:r>
            <a:r>
              <a:rPr lang="zh-CN" altLang="en-US" dirty="0" smtClean="0">
                <a:latin typeface="+mn-ea"/>
              </a:rPr>
              <a:t>陀螺仪</a:t>
            </a:r>
            <a:r>
              <a:rPr lang="en-US" altLang="zh-CN" dirty="0" smtClean="0">
                <a:latin typeface="+mn-ea"/>
              </a:rPr>
              <a:t>+</a:t>
            </a:r>
            <a:r>
              <a:rPr lang="zh-CN" altLang="en-US" dirty="0" smtClean="0">
                <a:latin typeface="+mn-ea"/>
              </a:rPr>
              <a:t>从动轮编码器，灵活但精度受各种因素影响</a:t>
            </a:r>
            <a:endParaRPr lang="en-US" altLang="zh-CN" dirty="0" smtClean="0">
              <a:latin typeface="+mn-ea"/>
            </a:endParaRPr>
          </a:p>
          <a:p>
            <a:pPr marL="0" indent="0">
              <a:buNone/>
            </a:pPr>
            <a:r>
              <a:rPr lang="en-US" altLang="zh-CN" dirty="0">
                <a:latin typeface="+mn-ea"/>
              </a:rPr>
              <a:t> </a:t>
            </a:r>
            <a:r>
              <a:rPr lang="en-US" altLang="zh-CN" dirty="0" smtClean="0">
                <a:latin typeface="+mn-ea"/>
              </a:rPr>
              <a:t>   </a:t>
            </a:r>
            <a:r>
              <a:rPr lang="zh-CN" altLang="en-US" dirty="0" smtClean="0">
                <a:latin typeface="+mn-ea"/>
              </a:rPr>
              <a:t>（</a:t>
            </a:r>
            <a:r>
              <a:rPr lang="en-US" altLang="zh-CN" dirty="0" smtClean="0">
                <a:latin typeface="+mn-ea"/>
              </a:rPr>
              <a:t>3</a:t>
            </a:r>
            <a:r>
              <a:rPr lang="zh-CN" altLang="en-US" dirty="0" smtClean="0">
                <a:latin typeface="+mn-ea"/>
              </a:rPr>
              <a:t>）综合方式</a:t>
            </a:r>
            <a:r>
              <a:rPr lang="en-US" altLang="zh-CN" dirty="0" smtClean="0">
                <a:latin typeface="+mn-ea"/>
              </a:rPr>
              <a:t>——</a:t>
            </a:r>
            <a:r>
              <a:rPr lang="zh-CN" altLang="en-US" dirty="0" smtClean="0">
                <a:latin typeface="+mn-ea"/>
              </a:rPr>
              <a:t>自主定位</a:t>
            </a:r>
            <a:r>
              <a:rPr lang="en-US" altLang="zh-CN" dirty="0" smtClean="0">
                <a:latin typeface="+mn-ea"/>
              </a:rPr>
              <a:t>+</a:t>
            </a:r>
            <a:r>
              <a:rPr lang="zh-CN" altLang="en-US" dirty="0" smtClean="0">
                <a:latin typeface="+mn-ea"/>
              </a:rPr>
              <a:t>其它传感器校正</a:t>
            </a:r>
            <a:r>
              <a:rPr lang="en-US" altLang="zh-CN" dirty="0" smtClean="0">
                <a:latin typeface="+mn-ea"/>
              </a:rPr>
              <a:t>(</a:t>
            </a:r>
            <a:r>
              <a:rPr lang="zh-CN" altLang="en-US" dirty="0" smtClean="0">
                <a:latin typeface="+mn-ea"/>
              </a:rPr>
              <a:t>激光雷达等</a:t>
            </a:r>
            <a:r>
              <a:rPr lang="en-US" altLang="zh-CN" dirty="0" smtClean="0">
                <a:latin typeface="+mn-ea"/>
              </a:rPr>
              <a:t>)</a:t>
            </a:r>
          </a:p>
        </p:txBody>
      </p:sp>
      <p:pic>
        <p:nvPicPr>
          <p:cNvPr id="6" name="图片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197724" y="884073"/>
            <a:ext cx="3225800" cy="3225800"/>
          </a:xfrm>
          <a:prstGeom prst="rect">
            <a:avLst/>
          </a:prstGeom>
        </p:spPr>
      </p:pic>
      <p:sp>
        <p:nvSpPr>
          <p:cNvPr id="2" name="矩形 1"/>
          <p:cNvSpPr/>
          <p:nvPr/>
        </p:nvSpPr>
        <p:spPr>
          <a:xfrm>
            <a:off x="10302240" y="2616835"/>
            <a:ext cx="300355" cy="653415"/>
          </a:xfrm>
          <a:prstGeom prst="rect">
            <a:avLst/>
          </a:prstGeom>
          <a:solidFill>
            <a:srgbClr val="414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722485" y="2790190"/>
            <a:ext cx="177165" cy="566420"/>
          </a:xfrm>
          <a:prstGeom prst="rect">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FADAF"/>
        </a:solidFill>
        <a:effectLst/>
      </p:bgPr>
    </p:bg>
    <p:spTree>
      <p:nvGrpSpPr>
        <p:cNvPr id="1" name=""/>
        <p:cNvGrpSpPr/>
        <p:nvPr/>
      </p:nvGrpSpPr>
      <p:grpSpPr>
        <a:xfrm>
          <a:off x="0" y="0"/>
          <a:ext cx="0" cy="0"/>
          <a:chOff x="0" y="0"/>
          <a:chExt cx="0" cy="0"/>
        </a:xfrm>
      </p:grpSpPr>
      <p:sp>
        <p:nvSpPr>
          <p:cNvPr id="11" name="任意多边形 10"/>
          <p:cNvSpPr/>
          <p:nvPr/>
        </p:nvSpPr>
        <p:spPr>
          <a:xfrm>
            <a:off x="1497724" y="-1"/>
            <a:ext cx="993227" cy="2790497"/>
          </a:xfrm>
          <a:custGeom>
            <a:avLst/>
            <a:gdLst>
              <a:gd name="connsiteX0" fmla="*/ 0 w 1403131"/>
              <a:gd name="connsiteY0" fmla="*/ 0 h 2076816"/>
              <a:gd name="connsiteX1" fmla="*/ 1403131 w 1403131"/>
              <a:gd name="connsiteY1" fmla="*/ 0 h 2076816"/>
              <a:gd name="connsiteX2" fmla="*/ 1403131 w 1403131"/>
              <a:gd name="connsiteY2" fmla="*/ 2076816 h 2076816"/>
              <a:gd name="connsiteX3" fmla="*/ 676938 w 1403131"/>
              <a:gd name="connsiteY3" fmla="*/ 1584428 h 2076816"/>
              <a:gd name="connsiteX4" fmla="*/ 0 w 1403131"/>
              <a:gd name="connsiteY4" fmla="*/ 2043419 h 207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131" h="2076816">
                <a:moveTo>
                  <a:pt x="0" y="0"/>
                </a:moveTo>
                <a:lnTo>
                  <a:pt x="1403131" y="0"/>
                </a:lnTo>
                <a:lnTo>
                  <a:pt x="1403131" y="2076816"/>
                </a:lnTo>
                <a:lnTo>
                  <a:pt x="676938" y="1584428"/>
                </a:lnTo>
                <a:lnTo>
                  <a:pt x="0" y="2043419"/>
                </a:lnTo>
                <a:close/>
              </a:path>
            </a:pathLst>
          </a:custGeom>
          <a:solidFill>
            <a:schemeClr val="accent3">
              <a:lumMod val="75000"/>
            </a:schemeClr>
          </a:solidFill>
          <a:ln>
            <a:noFill/>
          </a:ln>
          <a:effectLst>
            <a:outerShdw blurRad="381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Light" panose="020B0502040204020203" pitchFamily="34" charset="-122"/>
                <a:ea typeface="微软雅黑 Light" panose="020B0502040204020203" pitchFamily="34" charset="-122"/>
              </a:rPr>
              <a:t>nine</a:t>
            </a:r>
            <a:endParaRPr lang="zh-CN" altLang="en-US" sz="24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2951902" y="576000"/>
            <a:ext cx="4627880" cy="860425"/>
          </a:xfrm>
          <a:prstGeom prst="rect">
            <a:avLst/>
          </a:prstGeom>
          <a:noFill/>
        </p:spPr>
        <p:txBody>
          <a:bodyPr wrap="none" rtlCol="0">
            <a:spAutoFit/>
          </a:bodyPr>
          <a:lstStyle/>
          <a:p>
            <a:r>
              <a:rPr lang="zh-CN" sz="5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上层结构之驱动</a:t>
            </a:r>
          </a:p>
        </p:txBody>
      </p:sp>
      <p:sp>
        <p:nvSpPr>
          <p:cNvPr id="41" name="文本框 40"/>
          <p:cNvSpPr txBox="1"/>
          <p:nvPr/>
        </p:nvSpPr>
        <p:spPr>
          <a:xfrm>
            <a:off x="2808143" y="2206447"/>
            <a:ext cx="995680" cy="58356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电动</a:t>
            </a:r>
          </a:p>
        </p:txBody>
      </p:sp>
      <p:sp>
        <p:nvSpPr>
          <p:cNvPr id="43" name="文本框 42"/>
          <p:cNvSpPr txBox="1"/>
          <p:nvPr/>
        </p:nvSpPr>
        <p:spPr>
          <a:xfrm>
            <a:off x="9184884" y="2206736"/>
            <a:ext cx="995680" cy="58356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气动</a:t>
            </a:r>
            <a:endParaRPr lang="zh-CN" altLang="en-US" sz="3200" dirty="0">
              <a:latin typeface="微软雅黑" panose="020B0503020204020204" pitchFamily="34" charset="-122"/>
              <a:ea typeface="微软雅黑" panose="020B0503020204020204" pitchFamily="34" charset="-122"/>
            </a:endParaRPr>
          </a:p>
        </p:txBody>
      </p:sp>
      <p:pic>
        <p:nvPicPr>
          <p:cNvPr id="2" name="图片 1" descr="电机1"/>
          <p:cNvPicPr>
            <a:picLocks noChangeAspect="1"/>
          </p:cNvPicPr>
          <p:nvPr/>
        </p:nvPicPr>
        <p:blipFill>
          <a:blip r:embed="rId2"/>
          <a:stretch>
            <a:fillRect/>
          </a:stretch>
        </p:blipFill>
        <p:spPr>
          <a:xfrm>
            <a:off x="655955" y="3003550"/>
            <a:ext cx="5756910" cy="3571875"/>
          </a:xfrm>
          <a:prstGeom prst="rect">
            <a:avLst/>
          </a:prstGeom>
        </p:spPr>
      </p:pic>
      <p:pic>
        <p:nvPicPr>
          <p:cNvPr id="3" name="图片 2" descr="气缸2"/>
          <p:cNvPicPr>
            <a:picLocks noChangeAspect="1"/>
          </p:cNvPicPr>
          <p:nvPr/>
        </p:nvPicPr>
        <p:blipFill>
          <a:blip r:embed="rId3"/>
          <a:stretch>
            <a:fillRect/>
          </a:stretch>
        </p:blipFill>
        <p:spPr>
          <a:xfrm>
            <a:off x="6768465" y="3003550"/>
            <a:ext cx="5223510" cy="355536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1311</Words>
  <Application>Microsoft Office PowerPoint</Application>
  <PresentationFormat>宽屏</PresentationFormat>
  <Paragraphs>169</Paragraphs>
  <Slides>26</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Times New Roman</vt:lpstr>
      <vt:lpstr>黑体</vt:lpstr>
      <vt:lpstr>Calibri</vt:lpstr>
      <vt:lpstr>SNOWREN建刚体</vt:lpstr>
      <vt:lpstr>Arial</vt:lpstr>
      <vt:lpstr>微软雅黑</vt:lpstr>
      <vt:lpstr>宋体</vt:lpstr>
      <vt:lpstr>微软雅黑 Light</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阮帅</dc:creator>
  <cp:lastModifiedBy>AM-YURI</cp:lastModifiedBy>
  <cp:revision>80</cp:revision>
  <dcterms:created xsi:type="dcterms:W3CDTF">2014-04-20T05:50:00Z</dcterms:created>
  <dcterms:modified xsi:type="dcterms:W3CDTF">2019-07-13T21:50:46Z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2052-10.1.0.7397</vt:lpwstr>
  </property>
</Properties>
</file>